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56" r:id="rId5"/>
    <p:sldId id="537" r:id="rId6"/>
    <p:sldId id="538" r:id="rId7"/>
    <p:sldId id="539" r:id="rId8"/>
    <p:sldId id="540" r:id="rId9"/>
    <p:sldId id="541" r:id="rId10"/>
    <p:sldId id="542" r:id="rId11"/>
    <p:sldId id="543" r:id="rId12"/>
    <p:sldId id="544" r:id="rId13"/>
    <p:sldId id="545" r:id="rId14"/>
    <p:sldId id="546" r:id="rId15"/>
    <p:sldId id="547" r:id="rId16"/>
    <p:sldId id="548" r:id="rId17"/>
    <p:sldId id="549" r:id="rId18"/>
    <p:sldId id="550" r:id="rId19"/>
    <p:sldId id="551" r:id="rId20"/>
    <p:sldId id="552" r:id="rId21"/>
    <p:sldId id="553" r:id="rId22"/>
    <p:sldId id="554" r:id="rId23"/>
    <p:sldId id="53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2" autoAdjust="0"/>
    <p:restoredTop sz="88199" autoAdjust="0"/>
  </p:normalViewPr>
  <p:slideViewPr>
    <p:cSldViewPr>
      <p:cViewPr>
        <p:scale>
          <a:sx n="104" d="100"/>
          <a:sy n="104" d="100"/>
        </p:scale>
        <p:origin x="-180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56" d="100"/>
          <a:sy n="56" d="100"/>
        </p:scale>
        <p:origin x="-2251"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733800" y="76200"/>
            <a:ext cx="2971800" cy="457200"/>
          </a:xfrm>
          <a:prstGeom prst="rect">
            <a:avLst/>
          </a:prstGeom>
        </p:spPr>
        <p:txBody>
          <a:bodyPr vert="horz" lIns="91440" tIns="45720" rIns="91440" bIns="45720" rtlCol="0" anchor="ctr" anchorCtr="0"/>
          <a:lstStyle>
            <a:lvl1pPr algn="r">
              <a:defRPr sz="1200"/>
            </a:lvl1pPr>
          </a:lstStyle>
          <a:p>
            <a:r>
              <a:rPr lang="en-US" sz="1000" dirty="0"/>
              <a:t>Wednesday, March 26, 2014</a:t>
            </a:r>
          </a:p>
        </p:txBody>
      </p:sp>
      <p:sp>
        <p:nvSpPr>
          <p:cNvPr id="4" name="Footer Placeholder 3"/>
          <p:cNvSpPr>
            <a:spLocks noGrp="1"/>
          </p:cNvSpPr>
          <p:nvPr>
            <p:ph type="ftr" sz="quarter" idx="2"/>
          </p:nvPr>
        </p:nvSpPr>
        <p:spPr>
          <a:xfrm>
            <a:off x="76200" y="8610600"/>
            <a:ext cx="2971800" cy="457200"/>
          </a:xfrm>
          <a:prstGeom prst="rect">
            <a:avLst/>
          </a:prstGeom>
        </p:spPr>
        <p:txBody>
          <a:bodyPr vert="horz" lIns="91440" tIns="45720" rIns="91440" bIns="45720" rtlCol="0" anchor="ctr" anchorCtr="0"/>
          <a:lstStyle>
            <a:lvl1pPr algn="l">
              <a:defRPr sz="1200"/>
            </a:lvl1pPr>
          </a:lstStyle>
          <a:p>
            <a:r>
              <a:rPr lang="en-US" b="1" dirty="0">
                <a:solidFill>
                  <a:srgbClr val="C00000"/>
                </a:solidFill>
              </a:rPr>
              <a:t>LEAD. EDUCATE. SERVE.</a:t>
            </a:r>
          </a:p>
        </p:txBody>
      </p:sp>
      <p:sp>
        <p:nvSpPr>
          <p:cNvPr id="5" name="Slide Number Placeholder 4"/>
          <p:cNvSpPr>
            <a:spLocks noGrp="1"/>
          </p:cNvSpPr>
          <p:nvPr>
            <p:ph type="sldNum" sz="quarter" idx="3"/>
          </p:nvPr>
        </p:nvSpPr>
        <p:spPr>
          <a:xfrm>
            <a:off x="3810000" y="8610600"/>
            <a:ext cx="2971800" cy="457200"/>
          </a:xfrm>
          <a:prstGeom prst="rect">
            <a:avLst/>
          </a:prstGeom>
        </p:spPr>
        <p:txBody>
          <a:bodyPr vert="horz" lIns="91440" tIns="45720" rIns="91440" bIns="45720" rtlCol="0" anchor="b"/>
          <a:lstStyle>
            <a:lvl1pPr algn="r">
              <a:defRPr sz="1200"/>
            </a:lvl1pPr>
          </a:lstStyle>
          <a:p>
            <a:fld id="{2D6F847D-0150-478F-8933-CFFC229A8ECB}" type="slidenum">
              <a:rPr lang="en-US" sz="1000" smtClean="0"/>
              <a:pPr/>
              <a:t>‹#›</a:t>
            </a:fld>
            <a:endParaRPr lang="en-US" sz="1000"/>
          </a:p>
        </p:txBody>
      </p:sp>
      <p:pic>
        <p:nvPicPr>
          <p:cNvPr id="12" name="Picture 11" descr="FRI_Logo2014_Horiz_CMYK.jpg"/>
          <p:cNvPicPr>
            <a:picLocks noChangeAspect="1"/>
          </p:cNvPicPr>
          <p:nvPr/>
        </p:nvPicPr>
        <p:blipFill>
          <a:blip r:embed="rId2" cstate="print"/>
          <a:stretch>
            <a:fillRect/>
          </a:stretch>
        </p:blipFill>
        <p:spPr>
          <a:xfrm>
            <a:off x="152400" y="76200"/>
            <a:ext cx="2743200" cy="562182"/>
          </a:xfrm>
          <a:prstGeom prst="rect">
            <a:avLst/>
          </a:prstGeom>
        </p:spPr>
      </p:pic>
      <p:pic>
        <p:nvPicPr>
          <p:cNvPr id="13" name="Picture 12" descr="IAFC_CMYK.jpg"/>
          <p:cNvPicPr>
            <a:picLocks noChangeAspect="1"/>
          </p:cNvPicPr>
          <p:nvPr/>
        </p:nvPicPr>
        <p:blipFill>
          <a:blip r:embed="rId3" cstate="print"/>
          <a:stretch>
            <a:fillRect/>
          </a:stretch>
        </p:blipFill>
        <p:spPr>
          <a:xfrm>
            <a:off x="3200400" y="8458200"/>
            <a:ext cx="531794" cy="579120"/>
          </a:xfrm>
          <a:prstGeom prst="rect">
            <a:avLst/>
          </a:prstGeom>
        </p:spPr>
      </p:pic>
    </p:spTree>
    <p:extLst>
      <p:ext uri="{BB962C8B-B14F-4D97-AF65-F5344CB8AC3E}">
        <p14:creationId xmlns:p14="http://schemas.microsoft.com/office/powerpoint/2010/main" val="2840437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6200" y="76200"/>
            <a:ext cx="2971800" cy="457200"/>
          </a:xfrm>
          <a:prstGeom prst="rect">
            <a:avLst/>
          </a:prstGeom>
        </p:spPr>
        <p:txBody>
          <a:bodyPr vert="horz" lIns="91440" tIns="45720" rIns="91440" bIns="45720" rtlCol="0" anchor="ctr" anchorCtr="0"/>
          <a:lstStyle>
            <a:lvl1pPr algn="l">
              <a:defRPr sz="1200" b="1"/>
            </a:lvl1pPr>
          </a:lstStyle>
          <a:p>
            <a:r>
              <a:rPr lang="en-US" dirty="0"/>
              <a:t>FIRE-RESCUE INTERNATIONAL 2014</a:t>
            </a:r>
          </a:p>
        </p:txBody>
      </p:sp>
      <p:sp>
        <p:nvSpPr>
          <p:cNvPr id="3" name="Date Placeholder 2"/>
          <p:cNvSpPr>
            <a:spLocks noGrp="1"/>
          </p:cNvSpPr>
          <p:nvPr>
            <p:ph type="dt" idx="1"/>
          </p:nvPr>
        </p:nvSpPr>
        <p:spPr>
          <a:xfrm>
            <a:off x="3810000" y="76200"/>
            <a:ext cx="2971800" cy="457200"/>
          </a:xfrm>
          <a:prstGeom prst="rect">
            <a:avLst/>
          </a:prstGeom>
        </p:spPr>
        <p:txBody>
          <a:bodyPr vert="horz" lIns="91440" tIns="45720" rIns="91440" bIns="45720" rtlCol="0" anchor="ctr" anchorCtr="0"/>
          <a:lstStyle>
            <a:lvl1pPr algn="r">
              <a:defRPr sz="1000"/>
            </a:lvl1pPr>
          </a:lstStyle>
          <a:p>
            <a:r>
              <a:rPr lang="en-US" dirty="0"/>
              <a:t>Wednesday, March 26, 2014</a:t>
            </a:r>
          </a:p>
        </p:txBody>
      </p:sp>
      <p:sp>
        <p:nvSpPr>
          <p:cNvPr id="4" name="Slide Image Placeholder 3"/>
          <p:cNvSpPr>
            <a:spLocks noGrp="1" noRot="1" noChangeAspect="1"/>
          </p:cNvSpPr>
          <p:nvPr>
            <p:ph type="sldImg" idx="2"/>
          </p:nvPr>
        </p:nvSpPr>
        <p:spPr>
          <a:xfrm>
            <a:off x="635000" y="685800"/>
            <a:ext cx="5537200" cy="4152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953000"/>
            <a:ext cx="5486400" cy="3505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76200" y="8610600"/>
            <a:ext cx="2971800" cy="457200"/>
          </a:xfrm>
          <a:prstGeom prst="rect">
            <a:avLst/>
          </a:prstGeom>
        </p:spPr>
        <p:txBody>
          <a:bodyPr vert="horz" lIns="91440" tIns="45720" rIns="91440" bIns="45720" rtlCol="0" anchor="ctr" anchorCtr="0"/>
          <a:lstStyle>
            <a:lvl1pPr algn="l">
              <a:defRPr sz="1200" b="1">
                <a:solidFill>
                  <a:srgbClr val="C00000"/>
                </a:solidFill>
              </a:defRPr>
            </a:lvl1pPr>
          </a:lstStyle>
          <a:p>
            <a:r>
              <a:rPr lang="en-US" dirty="0"/>
              <a:t>LEAD. EDUCATE. SERVE.</a:t>
            </a:r>
          </a:p>
        </p:txBody>
      </p:sp>
      <p:sp>
        <p:nvSpPr>
          <p:cNvPr id="7" name="Slide Number Placeholder 6"/>
          <p:cNvSpPr>
            <a:spLocks noGrp="1"/>
          </p:cNvSpPr>
          <p:nvPr>
            <p:ph type="sldNum" sz="quarter" idx="5"/>
          </p:nvPr>
        </p:nvSpPr>
        <p:spPr>
          <a:xfrm>
            <a:off x="3810000" y="8610600"/>
            <a:ext cx="2971800" cy="457200"/>
          </a:xfrm>
          <a:prstGeom prst="rect">
            <a:avLst/>
          </a:prstGeom>
        </p:spPr>
        <p:txBody>
          <a:bodyPr vert="horz" lIns="91440" tIns="45720" rIns="91440" bIns="45720" rtlCol="0" anchor="ctr" anchorCtr="0"/>
          <a:lstStyle>
            <a:lvl1pPr algn="r">
              <a:defRPr sz="1000"/>
            </a:lvl1pPr>
          </a:lstStyle>
          <a:p>
            <a:fld id="{0C04CD64-398E-495E-8E67-348745F366F1}" type="slidenum">
              <a:rPr lang="en-US" smtClean="0"/>
              <a:pPr/>
              <a:t>‹#›</a:t>
            </a:fld>
            <a:endParaRPr lang="en-US"/>
          </a:p>
        </p:txBody>
      </p:sp>
      <p:pic>
        <p:nvPicPr>
          <p:cNvPr id="8" name="Picture 7" descr="IAFC_CMYK.jpg"/>
          <p:cNvPicPr>
            <a:picLocks noChangeAspect="1"/>
          </p:cNvPicPr>
          <p:nvPr/>
        </p:nvPicPr>
        <p:blipFill>
          <a:blip r:embed="rId2"/>
          <a:stretch>
            <a:fillRect/>
          </a:stretch>
        </p:blipFill>
        <p:spPr>
          <a:xfrm>
            <a:off x="3124200" y="8382000"/>
            <a:ext cx="615696" cy="670489"/>
          </a:xfrm>
          <a:prstGeom prst="rect">
            <a:avLst/>
          </a:prstGeom>
        </p:spPr>
      </p:pic>
    </p:spTree>
    <p:extLst>
      <p:ext uri="{BB962C8B-B14F-4D97-AF65-F5344CB8AC3E}">
        <p14:creationId xmlns:p14="http://schemas.microsoft.com/office/powerpoint/2010/main" val="1737570865"/>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4CD64-398E-495E-8E67-348745F366F1}" type="slidenum">
              <a:rPr lang="en-US" smtClean="0"/>
              <a:pPr/>
              <a:t>1</a:t>
            </a:fld>
            <a:endParaRPr lang="en-US"/>
          </a:p>
        </p:txBody>
      </p:sp>
    </p:spTree>
    <p:extLst>
      <p:ext uri="{BB962C8B-B14F-4D97-AF65-F5344CB8AC3E}">
        <p14:creationId xmlns:p14="http://schemas.microsoft.com/office/powerpoint/2010/main" val="1806541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685800" y="3657600"/>
            <a:ext cx="7772400" cy="2590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6553200"/>
            <a:ext cx="3200400" cy="304800"/>
          </a:xfrm>
          <a:prstGeom prst="rect">
            <a:avLst/>
          </a:prstGeom>
        </p:spPr>
        <p:txBody>
          <a:bodyPr/>
          <a:lstStyle/>
          <a:p>
            <a:r>
              <a:rPr lang="en-US" dirty="0"/>
              <a:t>Wednesday, March 26, 2014</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a:t>LEAD. EDUCATE. SERVE.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CAA73B-40C6-4A2E-AA45-08E94B93D6C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1676400"/>
            <a:ext cx="82296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1910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5384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6553200"/>
            <a:ext cx="3200400" cy="304800"/>
          </a:xfrm>
          <a:prstGeom prst="rect">
            <a:avLst/>
          </a:prstGeom>
        </p:spPr>
        <p:txBody>
          <a:bodyPr/>
          <a:lstStyle/>
          <a:p>
            <a:r>
              <a:rPr lang="en-US" dirty="0"/>
              <a:t>Wednesday, March 26, 2014</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a:t>LEAD. EDUCATE. SERVE.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CAA73B-40C6-4A2E-AA45-08E94B93D6C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304800" y="6553200"/>
            <a:ext cx="3200400" cy="304800"/>
          </a:xfrm>
          <a:prstGeom prst="rect">
            <a:avLst/>
          </a:prstGeom>
        </p:spPr>
        <p:txBody>
          <a:bodyPr/>
          <a:lstStyle/>
          <a:p>
            <a:r>
              <a:rPr lang="en-US" dirty="0"/>
              <a:t>Wednesday, March 26, 2014</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a:t>LEAD. EDUCATE. SERVE.</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6CAA73B-40C6-4A2E-AA45-08E94B93D6C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33528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4038600"/>
            <a:ext cx="4040188" cy="2087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8200" y="33528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4038599"/>
            <a:ext cx="4041775" cy="208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304800" y="6553200"/>
            <a:ext cx="3200400" cy="304800"/>
          </a:xfrm>
          <a:prstGeom prst="rect">
            <a:avLst/>
          </a:prstGeom>
        </p:spPr>
        <p:txBody>
          <a:bodyPr/>
          <a:lstStyle/>
          <a:p>
            <a:r>
              <a:rPr lang="en-US" dirty="0"/>
              <a:t>Wednesday, March 26, 2014</a:t>
            </a: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dirty="0"/>
              <a:t>LEAD. EDUCATE. SERVE.</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6CAA73B-40C6-4A2E-AA45-08E94B93D6C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04800" y="6553200"/>
            <a:ext cx="3200400" cy="304800"/>
          </a:xfrm>
          <a:prstGeom prst="rect">
            <a:avLst/>
          </a:prstGeom>
        </p:spPr>
        <p:txBody>
          <a:bodyPr/>
          <a:lstStyle/>
          <a:p>
            <a:fld id="{025AACD2-6196-4729-B609-E590C1A3E7DC}" type="datetimeFigureOut">
              <a:rPr lang="en-US" smtClean="0"/>
              <a:pPr/>
              <a:t>6/1/2017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6CAA73B-40C6-4A2E-AA45-08E94B93D6C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6553200"/>
            <a:ext cx="3200400" cy="304800"/>
          </a:xfrm>
          <a:prstGeom prst="rect">
            <a:avLst/>
          </a:prstGeom>
        </p:spPr>
        <p:txBody>
          <a:bodyPr/>
          <a:lstStyle/>
          <a:p>
            <a:fld id="{025AACD2-6196-4729-B609-E590C1A3E7DC}" type="datetimeFigureOut">
              <a:rPr lang="en-US" smtClean="0"/>
              <a:pPr/>
              <a:t>6/1/2017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6CAA73B-40C6-4A2E-AA45-08E94B93D6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133600"/>
            <a:ext cx="5111750" cy="3992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352800"/>
            <a:ext cx="3008313" cy="2773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 y="6553200"/>
            <a:ext cx="3200400" cy="304800"/>
          </a:xfrm>
          <a:prstGeom prst="rect">
            <a:avLst/>
          </a:prstGeom>
        </p:spPr>
        <p:txBody>
          <a:bodyPr/>
          <a:lstStyle/>
          <a:p>
            <a:r>
              <a:rPr lang="en-US" dirty="0"/>
              <a:t>Wednesday, March 26, 2014</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a:t>LEAD. EDUCATE. SERVE.</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6CAA73B-40C6-4A2E-AA45-08E94B93D6C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2133600"/>
            <a:ext cx="5486400" cy="25939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 y="6553200"/>
            <a:ext cx="3200400" cy="304800"/>
          </a:xfrm>
          <a:prstGeom prst="rect">
            <a:avLst/>
          </a:prstGeom>
        </p:spPr>
        <p:txBody>
          <a:bodyPr/>
          <a:lstStyle/>
          <a:p>
            <a:r>
              <a:rPr lang="en-US" dirty="0"/>
              <a:t>Wednesday, March 26, 2014</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a:t>LEAD. EDUCATE. SERVE.</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6CAA73B-40C6-4A2E-AA45-08E94B93D6C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FRI12_PPT_2.jpg"/>
          <p:cNvPicPr>
            <a:picLocks noChangeAspect="1"/>
          </p:cNvPicPr>
          <p:nvPr userDrawn="1"/>
        </p:nvPicPr>
        <p:blipFill>
          <a:blip r:embed="rId12"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1336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3352800"/>
            <a:ext cx="8229600" cy="2819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228600" y="6553200"/>
            <a:ext cx="3352800" cy="323165"/>
          </a:xfrm>
          <a:prstGeom prst="rect">
            <a:avLst/>
          </a:prstGeom>
          <a:noFill/>
        </p:spPr>
        <p:txBody>
          <a:bodyPr wrap="square" rtlCol="0">
            <a:spAutoFit/>
          </a:bodyPr>
          <a:lstStyle/>
          <a:p>
            <a:pPr algn="ctr"/>
            <a:r>
              <a:rPr lang="en-US" sz="15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www.FirefighterNearMiss.com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spcBef>
          <a:spcPct val="0"/>
        </a:spcBef>
        <a:buNone/>
        <a:defRPr sz="4400" b="1" kern="1200" cap="small" baseline="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ct val="20000"/>
        </a:spcBef>
        <a:buFont typeface="Arial" pitchFamily="34" charset="0"/>
        <a:buChar char="•"/>
        <a:defRPr sz="32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firefighternearmiss.com/Reports?id=176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www.firefighternearmiss.com/Reports?id=177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firefighternearmiss.com/Reports?id=1342"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firefighternearmiss.com/Reports?id=1342"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firefighternearmiss.com/Reports?id=134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firefighternearmiss.com/Reports?id=134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NearMiss@IAFC.org"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www.firefighternearmis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firefighternearmiss.com/Reports?id=246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firefighternearmiss.com/Reports?id=197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firefighternearmiss.com/Reports?id=455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RI12_PPT_cover2.jpg"/>
          <p:cNvPicPr>
            <a:picLocks noChangeAspect="1"/>
          </p:cNvPicPr>
          <p:nvPr/>
        </p:nvPicPr>
        <p:blipFill>
          <a:blip r:embed="rId3" cstate="print"/>
          <a:stretch>
            <a:fillRect/>
          </a:stretch>
        </p:blipFill>
        <p:spPr>
          <a:xfrm>
            <a:off x="-11723" y="0"/>
            <a:ext cx="9144000" cy="6858000"/>
          </a:xfrm>
          <a:prstGeom prst="rect">
            <a:avLst/>
          </a:prstGeom>
        </p:spPr>
      </p:pic>
      <p:sp>
        <p:nvSpPr>
          <p:cNvPr id="5" name="Title 1"/>
          <p:cNvSpPr txBox="1">
            <a:spLocks/>
          </p:cNvSpPr>
          <p:nvPr/>
        </p:nvSpPr>
        <p:spPr>
          <a:xfrm>
            <a:off x="3886199" y="3352800"/>
            <a:ext cx="5257801" cy="1828800"/>
          </a:xfrm>
          <a:prstGeom prst="rect">
            <a:avLst/>
          </a:prstGeom>
        </p:spPr>
        <p:txBody>
          <a:bodyPr vert="horz" lIns="91440" tIns="45720" rIns="91440" bIns="45720" rtlCol="0" anchor="ctr">
            <a:normAutofit/>
          </a:bodyPr>
          <a:lstStyle/>
          <a:p>
            <a:pPr algn="ctr">
              <a:spcBef>
                <a:spcPct val="0"/>
              </a:spcBef>
              <a:defRPr/>
            </a:pPr>
            <a:r>
              <a:rPr lang="en-US" sz="2000" b="1" dirty="0">
                <a:effectLst>
                  <a:outerShdw blurRad="38100" dist="38100" dir="2700000" algn="tl">
                    <a:srgbClr val="000000">
                      <a:alpha val="43137"/>
                    </a:srgbClr>
                  </a:outerShdw>
                </a:effectLst>
                <a:latin typeface="Calibri" pitchFamily="34" charset="0"/>
              </a:rPr>
              <a:t>2017 Fire/EMS Safety and Health Week</a:t>
            </a:r>
            <a:endParaRPr lang="en-US" sz="2000" b="1" cap="small" dirty="0">
              <a:effectLst>
                <a:outerShdw blurRad="38100" dist="38100" dir="2700000" algn="tl">
                  <a:srgbClr val="000000">
                    <a:alpha val="43137"/>
                  </a:srgbClr>
                </a:outerShdw>
              </a:effectLst>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cap="small" dirty="0">
                <a:effectLst>
                  <a:outerShdw blurRad="38100" dist="38100" dir="2700000" algn="tl">
                    <a:srgbClr val="000000">
                      <a:alpha val="43137"/>
                    </a:srgbClr>
                  </a:outerShdw>
                </a:effectLst>
                <a:latin typeface="+mj-lt"/>
                <a:ea typeface="+mj-ea"/>
                <a:cs typeface="+mj-cs"/>
              </a:rPr>
              <a:t>Preventing the Mayday</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154991"/>
            <a:ext cx="1295400" cy="1292809"/>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7200" y="6324600"/>
            <a:ext cx="812800" cy="457200"/>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88116" y="6422577"/>
            <a:ext cx="1600200" cy="3408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Air Management</a:t>
            </a:r>
          </a:p>
        </p:txBody>
      </p:sp>
      <p:sp>
        <p:nvSpPr>
          <p:cNvPr id="3" name="Content Placeholder 2"/>
          <p:cNvSpPr>
            <a:spLocks noGrp="1"/>
          </p:cNvSpPr>
          <p:nvPr>
            <p:ph idx="1"/>
          </p:nvPr>
        </p:nvSpPr>
        <p:spPr/>
        <p:txBody>
          <a:bodyPr>
            <a:normAutofit fontScale="77500" lnSpcReduction="20000"/>
          </a:bodyPr>
          <a:lstStyle/>
          <a:p>
            <a:r>
              <a:rPr lang="en-US" dirty="0">
                <a:latin typeface="Tahoma" panose="020B0604030504040204" pitchFamily="34" charset="0"/>
                <a:ea typeface="Tahoma" panose="020B0604030504040204" pitchFamily="34" charset="0"/>
                <a:cs typeface="Tahoma" panose="020B0604030504040204" pitchFamily="34" charset="0"/>
              </a:rPr>
              <a:t>Personal air management is incumbent upon you for your own safety.</a:t>
            </a:r>
          </a:p>
          <a:p>
            <a:pPr>
              <a:buNone/>
            </a:pPr>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It is important to understand your individual consumption rate and limitations of your SCBA.</a:t>
            </a:r>
          </a:p>
          <a:p>
            <a:pPr>
              <a:buNone/>
            </a:pPr>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Once your low air alarm is activated, it’s time to exit the structure.</a:t>
            </a:r>
          </a:p>
          <a:p>
            <a:pPr>
              <a:buNone/>
            </a:pPr>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Never continue to operate while under a low air alarm.</a:t>
            </a:r>
          </a:p>
          <a:p>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25113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524000"/>
          </a:xfrm>
        </p:spPr>
        <p:txBody>
          <a:bodyPr>
            <a:normAutofit fontScale="90000"/>
          </a:bodyPr>
          <a:lstStyle/>
          <a:p>
            <a:r>
              <a:rPr lang="en-US" dirty="0">
                <a:latin typeface="Tahoma" panose="020B0604030504040204" pitchFamily="34" charset="0"/>
                <a:ea typeface="Tahoma" panose="020B0604030504040204" pitchFamily="34" charset="0"/>
                <a:cs typeface="Tahoma" panose="020B0604030504040204" pitchFamily="34" charset="0"/>
              </a:rPr>
              <a:t>Air Management Near Miss </a:t>
            </a:r>
            <a:r>
              <a:rPr lang="en-US" sz="3100" dirty="0">
                <a:hlinkClick r:id="rId2"/>
              </a:rPr>
              <a:t>Captain remains within structure after low air alarm is sounded</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609600" y="4419600"/>
            <a:ext cx="8229600" cy="1676400"/>
          </a:xfrm>
        </p:spPr>
        <p:txBody>
          <a:bodyPr>
            <a:normAutofit fontScale="62500" lnSpcReduction="20000"/>
          </a:bodyPr>
          <a:lstStyle/>
          <a:p>
            <a:pPr marL="0" indent="0">
              <a:buNone/>
            </a:pPr>
            <a:r>
              <a:rPr lang="en-US" i="1" dirty="0">
                <a:solidFill>
                  <a:srgbClr val="C00000"/>
                </a:solidFill>
                <a:latin typeface="Tahoma" panose="020B0604030504040204" pitchFamily="34" charset="0"/>
                <a:ea typeface="Tahoma" panose="020B0604030504040204" pitchFamily="34" charset="0"/>
                <a:cs typeface="Tahoma" panose="020B0604030504040204" pitchFamily="34" charset="0"/>
              </a:rPr>
              <a:t>“</a:t>
            </a:r>
            <a:r>
              <a:rPr lang="en-US" sz="2900" i="1" dirty="0">
                <a:solidFill>
                  <a:srgbClr val="C00000"/>
                </a:solidFill>
                <a:latin typeface="Tahoma" panose="020B0604030504040204" pitchFamily="34" charset="0"/>
                <a:ea typeface="Tahoma" panose="020B0604030504040204" pitchFamily="34" charset="0"/>
                <a:cs typeface="Tahoma" panose="020B0604030504040204" pitchFamily="34" charset="0"/>
              </a:rPr>
              <a:t>The crew advanced a 1.75” line to the basement and found heavy smoke conditions with relatively low heat…The Captain’s low-air alarm sounded but he decided to continue searching…the Captain ran out of air.  He unsealed his mask and took a total of two breaths at the floor level before he was able to exit the basement…we are developing an air management policy that will eliminate the practice of "work until your low-air alarm activates". </a:t>
            </a:r>
            <a:endParaRPr lang="en-US" i="1" dirty="0">
              <a:solidFill>
                <a:srgbClr val="C00000"/>
              </a:solidFill>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2233" y="1981200"/>
            <a:ext cx="1619534" cy="2438400"/>
          </a:xfrm>
          <a:prstGeom prst="rect">
            <a:avLst/>
          </a:prstGeom>
        </p:spPr>
      </p:pic>
    </p:spTree>
    <p:extLst>
      <p:ext uri="{BB962C8B-B14F-4D97-AF65-F5344CB8AC3E}">
        <p14:creationId xmlns:p14="http://schemas.microsoft.com/office/powerpoint/2010/main" val="2526042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Fitness for Survival</a:t>
            </a:r>
          </a:p>
        </p:txBody>
      </p:sp>
      <p:sp>
        <p:nvSpPr>
          <p:cNvPr id="3" name="Content Placeholder 2"/>
          <p:cNvSpPr>
            <a:spLocks noGrp="1"/>
          </p:cNvSpPr>
          <p:nvPr>
            <p:ph idx="1"/>
          </p:nvPr>
        </p:nvSpPr>
        <p:spPr/>
        <p:txBody>
          <a:bodyPr/>
          <a:lstStyle/>
          <a:p>
            <a:pPr marL="365760" lvl="0" indent="-256032">
              <a:spcBef>
                <a:spcPts val="400"/>
              </a:spcBef>
              <a:buClr>
                <a:srgbClr val="D16349"/>
              </a:buClr>
              <a:buSzPct val="68000"/>
              <a:buFont typeface="Wingdings 3"/>
              <a:buChar char=""/>
            </a:pPr>
            <a:r>
              <a:rPr lang="en-US" sz="2500" b="0" dirty="0">
                <a:solidFill>
                  <a:prstClr val="black"/>
                </a:solidFill>
                <a:latin typeface="Tahoma" panose="020B0604030504040204" pitchFamily="34" charset="0"/>
                <a:ea typeface="Tahoma" panose="020B0604030504040204" pitchFamily="34" charset="0"/>
                <a:cs typeface="Tahoma" panose="020B0604030504040204" pitchFamily="34" charset="0"/>
              </a:rPr>
              <a:t>Fire fighting is inherently an extremely demanding job, both physically and mentally. </a:t>
            </a:r>
          </a:p>
          <a:p>
            <a:pPr marL="365760" lvl="0" indent="-256032">
              <a:spcBef>
                <a:spcPts val="400"/>
              </a:spcBef>
              <a:buClr>
                <a:srgbClr val="D16349"/>
              </a:buClr>
              <a:buSzPct val="68000"/>
              <a:buFont typeface="Wingdings 3"/>
              <a:buChar char=""/>
            </a:pPr>
            <a:endParaRPr lang="en-US" sz="2500" b="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65760" lvl="0" indent="-256032">
              <a:spcBef>
                <a:spcPts val="400"/>
              </a:spcBef>
              <a:buClr>
                <a:srgbClr val="D16349"/>
              </a:buClr>
              <a:buSzPct val="68000"/>
              <a:buFont typeface="Wingdings 3"/>
              <a:buChar char=""/>
            </a:pPr>
            <a:r>
              <a:rPr lang="en-US" sz="2500" b="0" dirty="0">
                <a:solidFill>
                  <a:prstClr val="black"/>
                </a:solidFill>
                <a:latin typeface="Tahoma" panose="020B0604030504040204" pitchFamily="34" charset="0"/>
                <a:ea typeface="Tahoma" panose="020B0604030504040204" pitchFamily="34" charset="0"/>
                <a:cs typeface="Tahoma" panose="020B0604030504040204" pitchFamily="34" charset="0"/>
              </a:rPr>
              <a:t>Fire fighters need to exercise on a regular basis in order to operate in a safe and efficient manner.</a:t>
            </a:r>
          </a:p>
          <a:p>
            <a:pPr marL="365760" lvl="0" indent="-256032">
              <a:spcBef>
                <a:spcPts val="400"/>
              </a:spcBef>
              <a:buClr>
                <a:srgbClr val="D16349"/>
              </a:buClr>
              <a:buSzPct val="68000"/>
              <a:buFont typeface="Wingdings 3"/>
              <a:buChar char=""/>
            </a:pPr>
            <a:endParaRPr lang="en-US" sz="2500" b="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65760" lvl="0" indent="-256032">
              <a:spcBef>
                <a:spcPts val="400"/>
              </a:spcBef>
              <a:buClr>
                <a:srgbClr val="D16349"/>
              </a:buClr>
              <a:buSzPct val="68000"/>
              <a:buFont typeface="Wingdings 3"/>
              <a:buChar char=""/>
            </a:pPr>
            <a:r>
              <a:rPr lang="en-US" sz="2500" b="0" dirty="0">
                <a:solidFill>
                  <a:prstClr val="black"/>
                </a:solidFill>
                <a:latin typeface="Tahoma" panose="020B0604030504040204" pitchFamily="34" charset="0"/>
                <a:ea typeface="Tahoma" panose="020B0604030504040204" pitchFamily="34" charset="0"/>
                <a:cs typeface="Tahoma" panose="020B0604030504040204" pitchFamily="34" charset="0"/>
              </a:rPr>
              <a:t>In 2010, 60% of fire fighter deaths were caused by heart attacks or strokes (USFA).</a:t>
            </a:r>
          </a:p>
          <a:p>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80539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Fitness for survival</a:t>
            </a:r>
          </a:p>
        </p:txBody>
      </p:sp>
      <p:sp>
        <p:nvSpPr>
          <p:cNvPr id="3" name="Content Placeholder 2"/>
          <p:cNvSpPr>
            <a:spLocks noGrp="1"/>
          </p:cNvSpPr>
          <p:nvPr>
            <p:ph idx="1"/>
          </p:nvPr>
        </p:nvSpPr>
        <p:spPr/>
        <p:txBody>
          <a:bodyPr>
            <a:normAutofit fontScale="85000" lnSpcReduction="10000"/>
          </a:bodyPr>
          <a:lstStyle/>
          <a:p>
            <a:r>
              <a:rPr lang="en-US" dirty="0">
                <a:latin typeface="Tahoma" panose="020B0604030504040204" pitchFamily="34" charset="0"/>
                <a:ea typeface="Tahoma" panose="020B0604030504040204" pitchFamily="34" charset="0"/>
                <a:cs typeface="Tahoma" panose="020B0604030504040204" pitchFamily="34" charset="0"/>
              </a:rPr>
              <a:t>Fire fighting is inherently an extremely demanding job, both physically and mentally. </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Fire fighters need to exercise on a regular basis in order to operate in a safe and efficient manner.</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In 2010, 60% of fire fighter deaths were caused by heart attacks or strokes (USFA).</a:t>
            </a:r>
          </a:p>
        </p:txBody>
      </p:sp>
    </p:spTree>
    <p:extLst>
      <p:ext uri="{BB962C8B-B14F-4D97-AF65-F5344CB8AC3E}">
        <p14:creationId xmlns:p14="http://schemas.microsoft.com/office/powerpoint/2010/main" val="2021242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447800"/>
          </a:xfrm>
        </p:spPr>
        <p:txBody>
          <a:bodyPr>
            <a:normAutofit fontScale="90000"/>
          </a:bodyPr>
          <a:lstStyle/>
          <a:p>
            <a:r>
              <a:rPr lang="en-US" dirty="0">
                <a:latin typeface="Tahoma" panose="020B0604030504040204" pitchFamily="34" charset="0"/>
                <a:ea typeface="Tahoma" panose="020B0604030504040204" pitchFamily="34" charset="0"/>
                <a:cs typeface="Tahoma" panose="020B0604030504040204" pitchFamily="34" charset="0"/>
              </a:rPr>
              <a:t>Fitness for Survival Near-Miss </a:t>
            </a:r>
            <a:r>
              <a:rPr lang="en-US" sz="3100" dirty="0">
                <a:hlinkClick r:id="rId2"/>
              </a:rPr>
              <a:t>Incident Commander of an apartment fire suffers heart attack</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457200" y="3886200"/>
            <a:ext cx="8305800" cy="2286000"/>
          </a:xfrm>
        </p:spPr>
        <p:txBody>
          <a:bodyPr>
            <a:normAutofit/>
          </a:bodyPr>
          <a:lstStyle/>
          <a:p>
            <a:pPr marL="0" indent="0">
              <a:buNone/>
            </a:pPr>
            <a:r>
              <a:rPr lang="en-US" sz="1700" i="1" dirty="0">
                <a:solidFill>
                  <a:srgbClr val="C00000"/>
                </a:solidFill>
                <a:latin typeface="Tahoma" panose="020B0604030504040204" pitchFamily="34" charset="0"/>
                <a:ea typeface="Tahoma" panose="020B0604030504040204" pitchFamily="34" charset="0"/>
                <a:cs typeface="Tahoma" panose="020B0604030504040204" pitchFamily="34" charset="0"/>
              </a:rPr>
              <a:t>“While working as the Incident Commander of an apartment fire, I suffered "Sudden Cardiac Death”…I underwent a 4-way open heart bypass operation two days later.  A couple of months after that, I went through a cardiac stress test and echocardiogram.  Those tests revealed that I had no heart damage and was completely healed...Since that day I have quit smoking, started eating a much more heart healthy diet and exercise 4 to 6 days a week.  I firmly believe in fire-based EMS and firefighter physical fitness.”</a:t>
            </a:r>
          </a:p>
          <a:p>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9388" b="13265"/>
          <a:stretch/>
        </p:blipFill>
        <p:spPr>
          <a:xfrm>
            <a:off x="3648607" y="1905000"/>
            <a:ext cx="1846786" cy="1981200"/>
          </a:xfrm>
          <a:prstGeom prst="rect">
            <a:avLst/>
          </a:prstGeom>
        </p:spPr>
      </p:pic>
    </p:spTree>
    <p:extLst>
      <p:ext uri="{BB962C8B-B14F-4D97-AF65-F5344CB8AC3E}">
        <p14:creationId xmlns:p14="http://schemas.microsoft.com/office/powerpoint/2010/main" val="126823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Defensive Operations</a:t>
            </a:r>
          </a:p>
        </p:txBody>
      </p:sp>
      <p:sp>
        <p:nvSpPr>
          <p:cNvPr id="3" name="Content Placeholder 2"/>
          <p:cNvSpPr>
            <a:spLocks noGrp="1"/>
          </p:cNvSpPr>
          <p:nvPr>
            <p:ph idx="1"/>
          </p:nvPr>
        </p:nvSpPr>
        <p:spPr/>
        <p:txBody>
          <a:bodyPr>
            <a:normAutofit fontScale="70000" lnSpcReduction="20000"/>
          </a:bodyPr>
          <a:lstStyle/>
          <a:p>
            <a:r>
              <a:rPr lang="en-US" dirty="0">
                <a:latin typeface="Tahoma" panose="020B0604030504040204" pitchFamily="34" charset="0"/>
                <a:ea typeface="Tahoma" panose="020B0604030504040204" pitchFamily="34" charset="0"/>
                <a:cs typeface="Tahoma" panose="020B0604030504040204" pitchFamily="34" charset="0"/>
              </a:rPr>
              <a:t>Incident Commanders need to have the self courageous leadership to switch to defensive operations when conditions rapidly deteriorate endangering fire fighter’s lives. </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Ensure all interior personnel are out of the structure </a:t>
            </a:r>
            <a:r>
              <a:rPr lang="en-US" i="1" dirty="0">
                <a:latin typeface="Tahoma" panose="020B0604030504040204" pitchFamily="34" charset="0"/>
                <a:ea typeface="Tahoma" panose="020B0604030504040204" pitchFamily="34" charset="0"/>
                <a:cs typeface="Tahoma" panose="020B0604030504040204" pitchFamily="34" charset="0"/>
              </a:rPr>
              <a:t>before</a:t>
            </a:r>
            <a:r>
              <a:rPr lang="en-US" dirty="0">
                <a:latin typeface="Tahoma" panose="020B0604030504040204" pitchFamily="34" charset="0"/>
                <a:ea typeface="Tahoma" panose="020B0604030504040204" pitchFamily="34" charset="0"/>
                <a:cs typeface="Tahoma" panose="020B0604030504040204" pitchFamily="34" charset="0"/>
              </a:rPr>
              <a:t> operation of exterior Master Streams.</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Maintain accountability to prevent freelancing.</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Ensure structural stability before re-entering structure .</a:t>
            </a:r>
          </a:p>
          <a:p>
            <a:endParaRPr lang="en-US" b="0"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1066800" y="5664911"/>
            <a:ext cx="9982200" cy="338554"/>
          </a:xfrm>
          <a:prstGeom prst="rect">
            <a:avLst/>
          </a:prstGeom>
        </p:spPr>
        <p:txBody>
          <a:bodyPr wrap="square">
            <a:spAutoFit/>
          </a:bodyPr>
          <a:lstStyle/>
          <a:p>
            <a:pPr algn="r"/>
            <a:r>
              <a:rPr lang="en-US" sz="1600" b="1" i="1" dirty="0">
                <a:solidFill>
                  <a:srgbClr val="C00000"/>
                </a:solidFill>
                <a:latin typeface="Times New Roman" pitchFamily="18" charset="0"/>
                <a:cs typeface="Times New Roman" pitchFamily="18" charset="0"/>
              </a:rPr>
              <a:t>“We will risk a lot to save a lot, We will risk little to save little, We will risk nothing to save nothing.”</a:t>
            </a:r>
          </a:p>
        </p:txBody>
      </p:sp>
    </p:spTree>
    <p:extLst>
      <p:ext uri="{BB962C8B-B14F-4D97-AF65-F5344CB8AC3E}">
        <p14:creationId xmlns:p14="http://schemas.microsoft.com/office/powerpoint/2010/main" val="2486748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ahoma" panose="020B0604030504040204" pitchFamily="34" charset="0"/>
                <a:ea typeface="Tahoma" panose="020B0604030504040204" pitchFamily="34" charset="0"/>
                <a:cs typeface="Tahoma" panose="020B0604030504040204" pitchFamily="34" charset="0"/>
              </a:rPr>
              <a:t>Defensive Operations</a:t>
            </a:r>
            <a:br>
              <a:rPr lang="en-US" dirty="0">
                <a:latin typeface="Tahoma" panose="020B0604030504040204" pitchFamily="34" charset="0"/>
                <a:ea typeface="Tahoma" panose="020B0604030504040204" pitchFamily="34" charset="0"/>
                <a:cs typeface="Tahoma" panose="020B0604030504040204" pitchFamily="34" charset="0"/>
              </a:rPr>
            </a:br>
            <a:r>
              <a:rPr lang="en-US" sz="3100" dirty="0">
                <a:hlinkClick r:id="rId2"/>
              </a:rPr>
              <a:t>Fire in church traps several firefighters. Multiple </a:t>
            </a:r>
            <a:r>
              <a:rPr lang="en-US" sz="2700" dirty="0">
                <a:hlinkClick r:id="rId2"/>
              </a:rPr>
              <a:t>maydays called</a:t>
            </a:r>
            <a:endParaRPr lang="en-US" sz="27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457200" y="4191000"/>
            <a:ext cx="8229600" cy="2133600"/>
          </a:xfrm>
        </p:spPr>
        <p:txBody>
          <a:bodyPr>
            <a:normAutofit/>
          </a:bodyPr>
          <a:lstStyle/>
          <a:p>
            <a:pPr marL="0" indent="0">
              <a:buNone/>
            </a:pPr>
            <a:r>
              <a:rPr lang="en-US" sz="1600" i="1" dirty="0">
                <a:solidFill>
                  <a:srgbClr val="C00000"/>
                </a:solidFill>
                <a:latin typeface="Tahoma" panose="020B0604030504040204" pitchFamily="34" charset="0"/>
                <a:ea typeface="Tahoma" panose="020B0604030504040204" pitchFamily="34" charset="0"/>
                <a:cs typeface="Tahoma" panose="020B0604030504040204" pitchFamily="34" charset="0"/>
              </a:rPr>
              <a:t>“…On investigating E</a:t>
            </a:r>
            <a:r>
              <a:rPr lang="en-US" sz="1600" i="1" dirty="0">
                <a:solidFill>
                  <a:srgbClr val="C00000"/>
                </a:solidFill>
              </a:rPr>
              <a:t>1</a:t>
            </a:r>
            <a:r>
              <a:rPr lang="en-US" sz="1600" i="1" dirty="0">
                <a:solidFill>
                  <a:srgbClr val="C00000"/>
                </a:solidFill>
                <a:latin typeface="Tahoma" panose="020B0604030504040204" pitchFamily="34" charset="0"/>
                <a:ea typeface="Tahoma" panose="020B0604030504040204" pitchFamily="34" charset="0"/>
                <a:cs typeface="Tahoma" panose="020B0604030504040204" pitchFamily="34" charset="0"/>
              </a:rPr>
              <a:t> reported working fire on second story and was stretching a line to attack fire… At 2 minutes in ,command advised that smoke condition had changed, and warned interior crews that they possibly had a "well charged attic". ..At </a:t>
            </a:r>
            <a:r>
              <a:rPr lang="en-US" sz="1600" i="1" dirty="0" err="1">
                <a:solidFill>
                  <a:srgbClr val="C00000"/>
                </a:solidFill>
                <a:latin typeface="Tahoma" panose="020B0604030504040204" pitchFamily="34" charset="0"/>
                <a:ea typeface="Tahoma" panose="020B0604030504040204" pitchFamily="34" charset="0"/>
                <a:cs typeface="Tahoma" panose="020B0604030504040204" pitchFamily="34" charset="0"/>
              </a:rPr>
              <a:t>approx</a:t>
            </a:r>
            <a:r>
              <a:rPr lang="en-US" sz="1600" i="1" dirty="0">
                <a:solidFill>
                  <a:srgbClr val="C00000"/>
                </a:solidFill>
                <a:latin typeface="Tahoma" panose="020B0604030504040204" pitchFamily="34" charset="0"/>
                <a:ea typeface="Tahoma" panose="020B0604030504040204" pitchFamily="34" charset="0"/>
                <a:cs typeface="Tahoma" panose="020B0604030504040204" pitchFamily="34" charset="0"/>
              </a:rPr>
              <a:t> 4 min in E</a:t>
            </a:r>
            <a:r>
              <a:rPr lang="en-US" sz="1600" i="1" dirty="0">
                <a:solidFill>
                  <a:srgbClr val="C00000"/>
                </a:solidFill>
              </a:rPr>
              <a:t>2</a:t>
            </a:r>
            <a:r>
              <a:rPr lang="en-US" sz="1600" i="1" dirty="0">
                <a:solidFill>
                  <a:srgbClr val="C00000"/>
                </a:solidFill>
                <a:latin typeface="Tahoma" panose="020B0604030504040204" pitchFamily="34" charset="0"/>
                <a:ea typeface="Tahoma" panose="020B0604030504040204" pitchFamily="34" charset="0"/>
                <a:cs typeface="Tahoma" panose="020B0604030504040204" pitchFamily="34" charset="0"/>
              </a:rPr>
              <a:t> reported fire at an exterior porch and ceiling starting to come in on the north side…At approximately 8 minutes in, units were not reporting any progress and command was debating a switch to defensive operations.  At this point a total of 3 maydays were transmitted by interior crews with members lost and off of hose lines…”</a:t>
            </a:r>
            <a:endParaRPr lang="en-US" sz="1600"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1846807"/>
            <a:ext cx="3502152" cy="2350892"/>
          </a:xfrm>
          <a:prstGeom prst="rect">
            <a:avLst/>
          </a:prstGeom>
        </p:spPr>
      </p:pic>
    </p:spTree>
    <p:extLst>
      <p:ext uri="{BB962C8B-B14F-4D97-AF65-F5344CB8AC3E}">
        <p14:creationId xmlns:p14="http://schemas.microsoft.com/office/powerpoint/2010/main" val="3515355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Activity</a:t>
            </a:r>
          </a:p>
        </p:txBody>
      </p:sp>
      <p:sp>
        <p:nvSpPr>
          <p:cNvPr id="3" name="Content Placeholder 2"/>
          <p:cNvSpPr>
            <a:spLocks noGrp="1"/>
          </p:cNvSpPr>
          <p:nvPr>
            <p:ph idx="1"/>
          </p:nvPr>
        </p:nvSpPr>
        <p:spPr/>
        <p:txBody>
          <a:bodyPr>
            <a:normAutofit lnSpcReduction="10000"/>
          </a:bodyPr>
          <a:lstStyle/>
          <a:p>
            <a:r>
              <a:rPr lang="en-US" sz="2200" dirty="0">
                <a:latin typeface="Tahoma" panose="020B0604030504040204" pitchFamily="34" charset="0"/>
                <a:ea typeface="Tahoma" panose="020B0604030504040204" pitchFamily="34" charset="0"/>
                <a:cs typeface="Tahoma" panose="020B0604030504040204" pitchFamily="34" charset="0"/>
              </a:rPr>
              <a:t>Read the following Near-Miss Report:</a:t>
            </a:r>
          </a:p>
          <a:p>
            <a:pPr marL="0" indent="0" algn="ctr">
              <a:buNone/>
            </a:pPr>
            <a:r>
              <a:rPr lang="en-US" sz="2200" dirty="0"/>
              <a:t>	</a:t>
            </a:r>
            <a:r>
              <a:rPr lang="en-US" sz="2000" dirty="0">
                <a:hlinkClick r:id="rId2"/>
              </a:rPr>
              <a:t>Fire in church traps several firefighters. Multiple maydays called</a:t>
            </a:r>
            <a:endParaRPr lang="en-US" sz="2000" dirty="0"/>
          </a:p>
          <a:p>
            <a:pPr marL="0" indent="0" algn="ctr">
              <a:buNone/>
            </a:pPr>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200" dirty="0">
                <a:latin typeface="Tahoma" panose="020B0604030504040204" pitchFamily="34" charset="0"/>
                <a:ea typeface="Tahoma" panose="020B0604030504040204" pitchFamily="34" charset="0"/>
                <a:cs typeface="Tahoma" panose="020B0604030504040204" pitchFamily="34" charset="0"/>
              </a:rPr>
              <a:t>Discuss the following as they relate to this report:</a:t>
            </a:r>
          </a:p>
          <a:p>
            <a:pPr lvl="1"/>
            <a:r>
              <a:rPr lang="en-US" sz="2200" dirty="0">
                <a:latin typeface="Tahoma" panose="020B0604030504040204" pitchFamily="34" charset="0"/>
                <a:ea typeface="Tahoma" panose="020B0604030504040204" pitchFamily="34" charset="0"/>
                <a:cs typeface="Tahoma" panose="020B0604030504040204" pitchFamily="34" charset="0"/>
              </a:rPr>
              <a:t>Consider the size of the structure in relation to smoke and fire conditions</a:t>
            </a:r>
          </a:p>
          <a:p>
            <a:pPr lvl="1"/>
            <a:r>
              <a:rPr lang="en-US" sz="2200" dirty="0">
                <a:latin typeface="Tahoma" panose="020B0604030504040204" pitchFamily="34" charset="0"/>
                <a:ea typeface="Tahoma" panose="020B0604030504040204" pitchFamily="34" charset="0"/>
                <a:cs typeface="Tahoma" panose="020B0604030504040204" pitchFamily="34" charset="0"/>
              </a:rPr>
              <a:t>Proper crew management/accountability</a:t>
            </a:r>
          </a:p>
          <a:p>
            <a:pPr lvl="1"/>
            <a:r>
              <a:rPr lang="en-US" sz="2200" dirty="0">
                <a:latin typeface="Tahoma" panose="020B0604030504040204" pitchFamily="34" charset="0"/>
                <a:ea typeface="Tahoma" panose="020B0604030504040204" pitchFamily="34" charset="0"/>
                <a:cs typeface="Tahoma" panose="020B0604030504040204" pitchFamily="34" charset="0"/>
              </a:rPr>
              <a:t>Should a Mayday had been called?</a:t>
            </a:r>
          </a:p>
          <a:p>
            <a:pPr lvl="1"/>
            <a:r>
              <a:rPr lang="en-US" sz="2200" dirty="0">
                <a:latin typeface="Tahoma" panose="020B0604030504040204" pitchFamily="34" charset="0"/>
                <a:ea typeface="Tahoma" panose="020B0604030504040204" pitchFamily="34" charset="0"/>
                <a:cs typeface="Tahoma" panose="020B0604030504040204" pitchFamily="34" charset="0"/>
              </a:rPr>
              <a:t>Could a pre-plan of this structure prevented the near-miss?</a:t>
            </a:r>
          </a:p>
          <a:p>
            <a:pPr lvl="1"/>
            <a:r>
              <a:rPr lang="en-US" sz="2200" dirty="0">
                <a:latin typeface="Tahoma" panose="020B0604030504040204" pitchFamily="34" charset="0"/>
                <a:ea typeface="Tahoma" panose="020B0604030504040204" pitchFamily="34" charset="0"/>
                <a:cs typeface="Tahoma" panose="020B0604030504040204" pitchFamily="34" charset="0"/>
              </a:rPr>
              <a:t>When should you switch to defensive operations?</a:t>
            </a:r>
          </a:p>
        </p:txBody>
      </p:sp>
    </p:spTree>
    <p:extLst>
      <p:ext uri="{BB962C8B-B14F-4D97-AF65-F5344CB8AC3E}">
        <p14:creationId xmlns:p14="http://schemas.microsoft.com/office/powerpoint/2010/main" val="455517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447800"/>
          </a:xfrm>
        </p:spPr>
        <p:txBody>
          <a:bodyPr>
            <a:normAutofit fontScale="90000"/>
          </a:bodyPr>
          <a:lstStyle/>
          <a:p>
            <a:r>
              <a:rPr lang="en-US" dirty="0">
                <a:latin typeface="Tahoma" panose="020B0604030504040204" pitchFamily="34" charset="0"/>
                <a:ea typeface="Tahoma" panose="020B0604030504040204" pitchFamily="34" charset="0"/>
                <a:cs typeface="Tahoma" panose="020B0604030504040204" pitchFamily="34" charset="0"/>
              </a:rPr>
              <a:t>Near-Miss Report</a:t>
            </a:r>
            <a:br>
              <a:rPr lang="en-US" dirty="0">
                <a:latin typeface="Tahoma" panose="020B0604030504040204" pitchFamily="34" charset="0"/>
                <a:ea typeface="Tahoma" panose="020B0604030504040204" pitchFamily="34" charset="0"/>
                <a:cs typeface="Tahoma" panose="020B0604030504040204" pitchFamily="34" charset="0"/>
              </a:rPr>
            </a:br>
            <a:r>
              <a:rPr lang="en-US" sz="3100" dirty="0">
                <a:hlinkClick r:id="rId2"/>
              </a:rPr>
              <a:t>Fire in church traps several firefighters. Multiple maydays called</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457200" y="2057400"/>
            <a:ext cx="8229600" cy="4191000"/>
          </a:xfrm>
        </p:spPr>
        <p:txBody>
          <a:bodyPr>
            <a:normAutofit fontScale="62500" lnSpcReduction="20000"/>
          </a:bodyPr>
          <a:lstStyle/>
          <a:p>
            <a:pPr>
              <a:buNone/>
            </a:pPr>
            <a:r>
              <a:rPr lang="en-US" i="1" dirty="0">
                <a:latin typeface="Tahoma" panose="020B0604030504040204" pitchFamily="34" charset="0"/>
                <a:ea typeface="Tahoma" panose="020B0604030504040204" pitchFamily="34" charset="0"/>
                <a:cs typeface="Tahoma" panose="020B0604030504040204" pitchFamily="34" charset="0"/>
              </a:rPr>
              <a:t>	“Units responded to automatic alarm at church.  While </a:t>
            </a:r>
            <a:r>
              <a:rPr lang="en-US" i="1" dirty="0" err="1">
                <a:latin typeface="Tahoma" panose="020B0604030504040204" pitchFamily="34" charset="0"/>
                <a:ea typeface="Tahoma" panose="020B0604030504040204" pitchFamily="34" charset="0"/>
                <a:cs typeface="Tahoma" panose="020B0604030504040204" pitchFamily="34" charset="0"/>
              </a:rPr>
              <a:t>enroute</a:t>
            </a:r>
            <a:r>
              <a:rPr lang="en-US" i="1" dirty="0">
                <a:latin typeface="Tahoma" panose="020B0604030504040204" pitchFamily="34" charset="0"/>
                <a:ea typeface="Tahoma" panose="020B0604030504040204" pitchFamily="34" charset="0"/>
                <a:cs typeface="Tahoma" panose="020B0604030504040204" pitchFamily="34" charset="0"/>
              </a:rPr>
              <a:t>,  incident was upgraded to full alarm assignment on reports of fire in the "red brick" building.  First alarm assignment consisted of Q</a:t>
            </a:r>
            <a:r>
              <a:rPr lang="en-US" i="1" dirty="0"/>
              <a:t>1</a:t>
            </a:r>
            <a:r>
              <a:rPr lang="en-US" i="1" dirty="0">
                <a:latin typeface="Tahoma" panose="020B0604030504040204" pitchFamily="34" charset="0"/>
                <a:ea typeface="Tahoma" panose="020B0604030504040204" pitchFamily="34" charset="0"/>
                <a:cs typeface="Tahoma" panose="020B0604030504040204" pitchFamily="34" charset="0"/>
              </a:rPr>
              <a:t>, E</a:t>
            </a:r>
            <a:r>
              <a:rPr lang="en-US" i="1" dirty="0"/>
              <a:t>1</a:t>
            </a:r>
            <a:r>
              <a:rPr lang="en-US" i="1" dirty="0">
                <a:latin typeface="Tahoma" panose="020B0604030504040204" pitchFamily="34" charset="0"/>
                <a:ea typeface="Tahoma" panose="020B0604030504040204" pitchFamily="34" charset="0"/>
                <a:cs typeface="Tahoma" panose="020B0604030504040204" pitchFamily="34" charset="0"/>
              </a:rPr>
              <a:t>, E</a:t>
            </a:r>
            <a:r>
              <a:rPr lang="en-US" i="1" dirty="0"/>
              <a:t>2</a:t>
            </a:r>
            <a:r>
              <a:rPr lang="en-US" i="1" dirty="0">
                <a:latin typeface="Tahoma" panose="020B0604030504040204" pitchFamily="34" charset="0"/>
                <a:ea typeface="Tahoma" panose="020B0604030504040204" pitchFamily="34" charset="0"/>
                <a:cs typeface="Tahoma" panose="020B0604030504040204" pitchFamily="34" charset="0"/>
              </a:rPr>
              <a:t>, E</a:t>
            </a:r>
            <a:r>
              <a:rPr lang="en-US" i="1" dirty="0"/>
              <a:t>3</a:t>
            </a:r>
            <a:r>
              <a:rPr lang="en-US" i="1" dirty="0">
                <a:latin typeface="Tahoma" panose="020B0604030504040204" pitchFamily="34" charset="0"/>
                <a:ea typeface="Tahoma" panose="020B0604030504040204" pitchFamily="34" charset="0"/>
                <a:cs typeface="Tahoma" panose="020B0604030504040204" pitchFamily="34" charset="0"/>
              </a:rPr>
              <a:t>, E</a:t>
            </a:r>
            <a:r>
              <a:rPr lang="en-US" i="1" dirty="0"/>
              <a:t>4</a:t>
            </a:r>
            <a:r>
              <a:rPr lang="en-US" i="1" dirty="0">
                <a:latin typeface="Tahoma" panose="020B0604030504040204" pitchFamily="34" charset="0"/>
                <a:ea typeface="Tahoma" panose="020B0604030504040204" pitchFamily="34" charset="0"/>
                <a:cs typeface="Tahoma" panose="020B0604030504040204" pitchFamily="34" charset="0"/>
              </a:rPr>
              <a:t>, B</a:t>
            </a:r>
            <a:r>
              <a:rPr lang="en-US" i="1" dirty="0"/>
              <a:t>1</a:t>
            </a:r>
            <a:r>
              <a:rPr lang="en-US" i="1" dirty="0">
                <a:latin typeface="Tahoma" panose="020B0604030504040204" pitchFamily="34" charset="0"/>
                <a:ea typeface="Tahoma" panose="020B0604030504040204" pitchFamily="34" charset="0"/>
                <a:cs typeface="Tahoma" panose="020B0604030504040204" pitchFamily="34" charset="0"/>
              </a:rPr>
              <a:t>.  Q</a:t>
            </a:r>
            <a:r>
              <a:rPr lang="en-US" i="1" dirty="0"/>
              <a:t>1</a:t>
            </a:r>
            <a:r>
              <a:rPr lang="en-US" i="1" dirty="0">
                <a:latin typeface="Tahoma" panose="020B0604030504040204" pitchFamily="34" charset="0"/>
                <a:ea typeface="Tahoma" panose="020B0604030504040204" pitchFamily="34" charset="0"/>
                <a:cs typeface="Tahoma" panose="020B0604030504040204" pitchFamily="34" charset="0"/>
              </a:rPr>
              <a:t> and E</a:t>
            </a:r>
            <a:r>
              <a:rPr lang="en-US" i="1" dirty="0"/>
              <a:t>1</a:t>
            </a:r>
            <a:r>
              <a:rPr lang="en-US" i="1" dirty="0">
                <a:latin typeface="Tahoma" panose="020B0604030504040204" pitchFamily="34" charset="0"/>
                <a:ea typeface="Tahoma" panose="020B0604030504040204" pitchFamily="34" charset="0"/>
                <a:cs typeface="Tahoma" panose="020B0604030504040204" pitchFamily="34" charset="0"/>
              </a:rPr>
              <a:t> arrived 1st with nothing visible from large church.  Q</a:t>
            </a:r>
            <a:r>
              <a:rPr lang="en-US" i="1" dirty="0"/>
              <a:t>1</a:t>
            </a:r>
            <a:r>
              <a:rPr lang="en-US" i="1" dirty="0">
                <a:latin typeface="Tahoma" panose="020B0604030504040204" pitchFamily="34" charset="0"/>
                <a:ea typeface="Tahoma" panose="020B0604030504040204" pitchFamily="34" charset="0"/>
                <a:cs typeface="Tahoma" panose="020B0604030504040204" pitchFamily="34" charset="0"/>
              </a:rPr>
              <a:t> took command and positioned on the south side, and E</a:t>
            </a:r>
            <a:r>
              <a:rPr lang="en-US" i="1" dirty="0"/>
              <a:t>1 </a:t>
            </a:r>
            <a:r>
              <a:rPr lang="en-US" i="1" dirty="0">
                <a:latin typeface="Tahoma" panose="020B0604030504040204" pitchFamily="34" charset="0"/>
                <a:ea typeface="Tahoma" panose="020B0604030504040204" pitchFamily="34" charset="0"/>
                <a:cs typeface="Tahoma" panose="020B0604030504040204" pitchFamily="34" charset="0"/>
              </a:rPr>
              <a:t>positioned on the North-side.  On investigating E</a:t>
            </a:r>
            <a:r>
              <a:rPr lang="en-US" i="1" dirty="0"/>
              <a:t>1</a:t>
            </a:r>
            <a:r>
              <a:rPr lang="en-US" i="1" dirty="0">
                <a:latin typeface="Tahoma" panose="020B0604030504040204" pitchFamily="34" charset="0"/>
                <a:ea typeface="Tahoma" panose="020B0604030504040204" pitchFamily="34" charset="0"/>
                <a:cs typeface="Tahoma" panose="020B0604030504040204" pitchFamily="34" charset="0"/>
              </a:rPr>
              <a:t> reported working fire on second story and was stretching line to attack fire.  Approximately 1 minute after arrival command requested 2nd alarm and sent Q-crew in to assist with evacuation and investigation.  At 2 minutes in command advised that smoke condition had changed, and warned interior crews that they possibly had a "well charged attic". E</a:t>
            </a:r>
            <a:r>
              <a:rPr lang="en-US" i="1" dirty="0"/>
              <a:t>1</a:t>
            </a:r>
            <a:r>
              <a:rPr lang="en-US" i="1" dirty="0">
                <a:latin typeface="Tahoma" panose="020B0604030504040204" pitchFamily="34" charset="0"/>
                <a:ea typeface="Tahoma" panose="020B0604030504040204" pitchFamily="34" charset="0"/>
                <a:cs typeface="Tahoma" panose="020B0604030504040204" pitchFamily="34" charset="0"/>
              </a:rPr>
              <a:t> acknowledged and proceeded to attempt to locate and extinguish a fire located in 1 room (per radio report)…”</a:t>
            </a:r>
          </a:p>
        </p:txBody>
      </p:sp>
    </p:spTree>
    <p:extLst>
      <p:ext uri="{BB962C8B-B14F-4D97-AF65-F5344CB8AC3E}">
        <p14:creationId xmlns:p14="http://schemas.microsoft.com/office/powerpoint/2010/main" val="3510718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266" y="2057400"/>
            <a:ext cx="8229600" cy="3886200"/>
          </a:xfrm>
        </p:spPr>
        <p:txBody>
          <a:bodyPr>
            <a:normAutofit fontScale="55000" lnSpcReduction="20000"/>
          </a:bodyPr>
          <a:lstStyle/>
          <a:p>
            <a:pPr>
              <a:buNone/>
            </a:pPr>
            <a:r>
              <a:rPr lang="en-US" i="1" dirty="0">
                <a:latin typeface="Tahoma" panose="020B0604030504040204" pitchFamily="34" charset="0"/>
                <a:ea typeface="Tahoma" panose="020B0604030504040204" pitchFamily="34" charset="0"/>
                <a:cs typeface="Tahoma" panose="020B0604030504040204" pitchFamily="34" charset="0"/>
              </a:rPr>
              <a:t>“…At </a:t>
            </a:r>
            <a:r>
              <a:rPr lang="en-US" i="1" dirty="0" err="1">
                <a:latin typeface="Tahoma" panose="020B0604030504040204" pitchFamily="34" charset="0"/>
                <a:ea typeface="Tahoma" panose="020B0604030504040204" pitchFamily="34" charset="0"/>
                <a:cs typeface="Tahoma" panose="020B0604030504040204" pitchFamily="34" charset="0"/>
              </a:rPr>
              <a:t>approx</a:t>
            </a:r>
            <a:r>
              <a:rPr lang="en-US" i="1" dirty="0">
                <a:latin typeface="Tahoma" panose="020B0604030504040204" pitchFamily="34" charset="0"/>
                <a:ea typeface="Tahoma" panose="020B0604030504040204" pitchFamily="34" charset="0"/>
                <a:cs typeface="Tahoma" panose="020B0604030504040204" pitchFamily="34" charset="0"/>
              </a:rPr>
              <a:t> 4 min in E</a:t>
            </a:r>
            <a:r>
              <a:rPr lang="en-US" i="1" dirty="0"/>
              <a:t>2</a:t>
            </a:r>
            <a:r>
              <a:rPr lang="en-US" i="1" dirty="0">
                <a:latin typeface="Tahoma" panose="020B0604030504040204" pitchFamily="34" charset="0"/>
                <a:ea typeface="Tahoma" panose="020B0604030504040204" pitchFamily="34" charset="0"/>
                <a:cs typeface="Tahoma" panose="020B0604030504040204" pitchFamily="34" charset="0"/>
              </a:rPr>
              <a:t> reported fire at an exterior porch and ceiling starting to come in on the north side.  As B</a:t>
            </a:r>
            <a:r>
              <a:rPr lang="en-US" i="1" dirty="0"/>
              <a:t>1 </a:t>
            </a:r>
            <a:r>
              <a:rPr lang="en-US" i="1" dirty="0">
                <a:latin typeface="Tahoma" panose="020B0604030504040204" pitchFamily="34" charset="0"/>
                <a:ea typeface="Tahoma" panose="020B0604030504040204" pitchFamily="34" charset="0"/>
                <a:cs typeface="Tahoma" panose="020B0604030504040204" pitchFamily="34" charset="0"/>
              </a:rPr>
              <a:t>arrived and assumed command, radio time was hampered with the request for additional resources such as police and our laundry list of things.  At approximately 6 minutes in we had approximately 3 big boosters and 1 super booster operating. Units on the interior were requesting more pressure.  At approximately 8 minutes in, units were not reporting any progress and command was debating a switch to defensive operations.  At this point a total of 3 maydays were transmitted by interior crews with members lost and off of hose lines.  E</a:t>
            </a:r>
            <a:r>
              <a:rPr lang="en-US" i="1" dirty="0"/>
              <a:t>1</a:t>
            </a:r>
            <a:r>
              <a:rPr lang="en-US" i="1" dirty="0">
                <a:latin typeface="Tahoma" panose="020B0604030504040204" pitchFamily="34" charset="0"/>
                <a:ea typeface="Tahoma" panose="020B0604030504040204" pitchFamily="34" charset="0"/>
                <a:cs typeface="Tahoma" panose="020B0604030504040204" pitchFamily="34" charset="0"/>
              </a:rPr>
              <a:t> firefighter ended up outside the building and was out of air. His lieutenant was left in the building. At this point the decision to go defensive was made, and all members were ordered out.  E</a:t>
            </a:r>
            <a:r>
              <a:rPr lang="en-US" i="1" dirty="0"/>
              <a:t>2</a:t>
            </a:r>
            <a:r>
              <a:rPr lang="en-US" i="1" dirty="0">
                <a:latin typeface="Tahoma" panose="020B0604030504040204" pitchFamily="34" charset="0"/>
                <a:ea typeface="Tahoma" panose="020B0604030504040204" pitchFamily="34" charset="0"/>
                <a:cs typeface="Tahoma" panose="020B0604030504040204" pitchFamily="34" charset="0"/>
              </a:rPr>
              <a:t>, knowing the situation, decided to stay and was able to find E</a:t>
            </a:r>
            <a:r>
              <a:rPr lang="en-US" i="1" dirty="0"/>
              <a:t>1</a:t>
            </a:r>
            <a:r>
              <a:rPr lang="en-US" i="1" dirty="0">
                <a:latin typeface="Tahoma" panose="020B0604030504040204" pitchFamily="34" charset="0"/>
                <a:ea typeface="Tahoma" panose="020B0604030504040204" pitchFamily="34" charset="0"/>
                <a:cs typeface="Tahoma" panose="020B0604030504040204" pitchFamily="34" charset="0"/>
              </a:rPr>
              <a:t> lieutenant, who was lost and low on air.  All companies were able to exit and after a large aerial assault the fire was brought under control.”</a:t>
            </a:r>
          </a:p>
        </p:txBody>
      </p:sp>
      <p:sp>
        <p:nvSpPr>
          <p:cNvPr id="7" name="Title 1"/>
          <p:cNvSpPr>
            <a:spLocks noGrp="1"/>
          </p:cNvSpPr>
          <p:nvPr>
            <p:ph type="title"/>
          </p:nvPr>
        </p:nvSpPr>
        <p:spPr>
          <a:xfrm>
            <a:off x="457200" y="457200"/>
            <a:ext cx="8229600" cy="1447800"/>
          </a:xfrm>
        </p:spPr>
        <p:txBody>
          <a:bodyPr>
            <a:normAutofit fontScale="90000"/>
          </a:bodyPr>
          <a:lstStyle/>
          <a:p>
            <a:r>
              <a:rPr lang="en-US" dirty="0">
                <a:latin typeface="Tahoma" panose="020B0604030504040204" pitchFamily="34" charset="0"/>
                <a:ea typeface="Tahoma" panose="020B0604030504040204" pitchFamily="34" charset="0"/>
                <a:cs typeface="Tahoma" panose="020B0604030504040204" pitchFamily="34" charset="0"/>
              </a:rPr>
              <a:t>Near-Miss Report</a:t>
            </a:r>
            <a:br>
              <a:rPr lang="en-US" dirty="0">
                <a:latin typeface="Tahoma" panose="020B0604030504040204" pitchFamily="34" charset="0"/>
                <a:ea typeface="Tahoma" panose="020B0604030504040204" pitchFamily="34" charset="0"/>
                <a:cs typeface="Tahoma" panose="020B0604030504040204" pitchFamily="34" charset="0"/>
              </a:rPr>
            </a:br>
            <a:r>
              <a:rPr lang="en-US" sz="3100" dirty="0">
                <a:hlinkClick r:id="rId2"/>
              </a:rPr>
              <a:t>Fire in church traps several firefighters. Multiple maydays called</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58383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Preventing the Mayday</a:t>
            </a:r>
          </a:p>
        </p:txBody>
      </p:sp>
      <p:sp>
        <p:nvSpPr>
          <p:cNvPr id="3" name="Content Placeholder 2"/>
          <p:cNvSpPr>
            <a:spLocks noGrp="1"/>
          </p:cNvSpPr>
          <p:nvPr>
            <p:ph idx="1"/>
          </p:nvPr>
        </p:nvSpPr>
        <p:spPr>
          <a:xfrm>
            <a:off x="685800" y="1676400"/>
            <a:ext cx="7772400" cy="4191000"/>
          </a:xfrm>
        </p:spPr>
        <p:txBody>
          <a:bodyPr/>
          <a:lstStyle/>
          <a:p>
            <a:pPr marL="0" indent="0">
              <a:buNone/>
            </a:pPr>
            <a:r>
              <a:rPr lang="en-US" sz="2500" dirty="0">
                <a:latin typeface="Tahoma" panose="020B0604030504040204" pitchFamily="34" charset="0"/>
                <a:ea typeface="Tahoma" panose="020B0604030504040204" pitchFamily="34" charset="0"/>
                <a:cs typeface="Tahoma" panose="020B0604030504040204" pitchFamily="34" charset="0"/>
              </a:rPr>
              <a:t>Fire fighters/EMTs can help prevent Mayday situations by focusing on six categories:</a:t>
            </a:r>
          </a:p>
          <a:p>
            <a:pPr lvl="1"/>
            <a:r>
              <a:rPr lang="en-US" sz="2500" dirty="0">
                <a:latin typeface="Tahoma" panose="020B0604030504040204" pitchFamily="34" charset="0"/>
                <a:ea typeface="Tahoma" panose="020B0604030504040204" pitchFamily="34" charset="0"/>
                <a:cs typeface="Tahoma" panose="020B0604030504040204" pitchFamily="34" charset="0"/>
              </a:rPr>
              <a:t>Maintain Situational Awareness</a:t>
            </a:r>
          </a:p>
          <a:p>
            <a:pPr lvl="1"/>
            <a:r>
              <a:rPr lang="en-US" sz="2500" dirty="0">
                <a:latin typeface="Tahoma" panose="020B0604030504040204" pitchFamily="34" charset="0"/>
                <a:ea typeface="Tahoma" panose="020B0604030504040204" pitchFamily="34" charset="0"/>
                <a:cs typeface="Tahoma" panose="020B0604030504040204" pitchFamily="34" charset="0"/>
              </a:rPr>
              <a:t>Hazard Assessment and Identification (pre-planning)</a:t>
            </a:r>
          </a:p>
          <a:p>
            <a:pPr lvl="1"/>
            <a:r>
              <a:rPr lang="en-US" sz="2500" dirty="0">
                <a:latin typeface="Tahoma" panose="020B0604030504040204" pitchFamily="34" charset="0"/>
                <a:ea typeface="Tahoma" panose="020B0604030504040204" pitchFamily="34" charset="0"/>
                <a:cs typeface="Tahoma" panose="020B0604030504040204" pitchFamily="34" charset="0"/>
              </a:rPr>
              <a:t>Size-Up the Incident</a:t>
            </a:r>
          </a:p>
          <a:p>
            <a:pPr lvl="1"/>
            <a:r>
              <a:rPr lang="en-US" sz="2500" dirty="0">
                <a:latin typeface="Tahoma" panose="020B0604030504040204" pitchFamily="34" charset="0"/>
                <a:ea typeface="Tahoma" panose="020B0604030504040204" pitchFamily="34" charset="0"/>
                <a:cs typeface="Tahoma" panose="020B0604030504040204" pitchFamily="34" charset="0"/>
              </a:rPr>
              <a:t>Air Management</a:t>
            </a:r>
          </a:p>
          <a:p>
            <a:pPr lvl="1"/>
            <a:r>
              <a:rPr lang="en-US" sz="2500" dirty="0">
                <a:latin typeface="Tahoma" panose="020B0604030504040204" pitchFamily="34" charset="0"/>
                <a:ea typeface="Tahoma" panose="020B0604030504040204" pitchFamily="34" charset="0"/>
                <a:cs typeface="Tahoma" panose="020B0604030504040204" pitchFamily="34" charset="0"/>
              </a:rPr>
              <a:t>Maintain a Healthy Fitness Level</a:t>
            </a:r>
          </a:p>
          <a:p>
            <a:pPr lvl="1"/>
            <a:r>
              <a:rPr lang="en-US" sz="2500" dirty="0">
                <a:latin typeface="Tahoma" panose="020B0604030504040204" pitchFamily="34" charset="0"/>
                <a:ea typeface="Tahoma" panose="020B0604030504040204" pitchFamily="34" charset="0"/>
                <a:cs typeface="Tahoma" panose="020B0604030504040204" pitchFamily="34" charset="0"/>
              </a:rPr>
              <a:t>Understand Defensive Operations </a:t>
            </a:r>
          </a:p>
        </p:txBody>
      </p:sp>
    </p:spTree>
    <p:extLst>
      <p:ext uri="{BB962C8B-B14F-4D97-AF65-F5344CB8AC3E}">
        <p14:creationId xmlns:p14="http://schemas.microsoft.com/office/powerpoint/2010/main" val="3579766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81001" y="228600"/>
            <a:ext cx="8458200" cy="5655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Text Box 3"/>
          <p:cNvSpPr txBox="1">
            <a:spLocks noChangeArrowheads="1"/>
          </p:cNvSpPr>
          <p:nvPr/>
        </p:nvSpPr>
        <p:spPr bwMode="auto">
          <a:xfrm>
            <a:off x="827316" y="2525486"/>
            <a:ext cx="7565571" cy="1817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0" b="0" i="0" u="none" strike="noStrike" cap="none" normalizeH="0" baseline="0" dirty="0">
                <a:ln>
                  <a:noFill/>
                </a:ln>
                <a:solidFill>
                  <a:srgbClr val="FFFFFF"/>
                </a:solidFill>
                <a:effectLst/>
                <a:latin typeface="Calibri" pitchFamily="34" charset="0"/>
                <a:cs typeface="Arial" pitchFamily="34" charset="0"/>
              </a:rPr>
              <a:t>SHARE </a:t>
            </a:r>
            <a:r>
              <a:rPr kumimoji="0" lang="en-US" altLang="en-US" sz="6000" b="1" i="0" u="none" strike="noStrike" cap="none" normalizeH="0" baseline="0" dirty="0">
                <a:ln>
                  <a:noFill/>
                </a:ln>
                <a:solidFill>
                  <a:schemeClr val="accent2">
                    <a:lumMod val="40000"/>
                    <a:lumOff val="60000"/>
                  </a:schemeClr>
                </a:solidFill>
                <a:effectLst/>
                <a:latin typeface="Calibri" pitchFamily="34" charset="0"/>
                <a:cs typeface="Arial" pitchFamily="34" charset="0"/>
              </a:rPr>
              <a:t>YOUR</a:t>
            </a:r>
            <a:endParaRPr kumimoji="0" lang="en-US" altLang="en-US" sz="6000" b="0" i="0" u="none" strike="noStrike" cap="none" normalizeH="0" baseline="0" dirty="0">
              <a:ln>
                <a:noFill/>
              </a:ln>
              <a:solidFill>
                <a:schemeClr val="accent2">
                  <a:lumMod val="40000"/>
                  <a:lumOff val="60000"/>
                </a:schemeClr>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0" b="0" i="0" u="none" strike="noStrike" cap="none" normalizeH="0" baseline="0" dirty="0">
                <a:ln>
                  <a:noFill/>
                </a:ln>
                <a:solidFill>
                  <a:srgbClr val="FFFFFF"/>
                </a:solidFill>
                <a:effectLst/>
                <a:latin typeface="Calibri" pitchFamily="34" charset="0"/>
                <a:cs typeface="Arial" pitchFamily="34" charset="0"/>
              </a:rPr>
              <a:t> STORY.</a:t>
            </a:r>
            <a:endParaRPr kumimoji="0" lang="en-US" altLang="en-US" sz="3600" b="0" i="0" u="none" strike="noStrike" cap="none" normalizeH="0" baseline="0" dirty="0">
              <a:ln>
                <a:noFill/>
              </a:ln>
              <a:solidFill>
                <a:schemeClr val="tx1"/>
              </a:solidFill>
              <a:effectLst/>
              <a:latin typeface="Arial" pitchFamily="34" charset="0"/>
              <a:cs typeface="Arial" pitchFamily="34" charset="0"/>
            </a:endParaRPr>
          </a:p>
        </p:txBody>
      </p:sp>
      <p:sp>
        <p:nvSpPr>
          <p:cNvPr id="6" name="Text Box 3"/>
          <p:cNvSpPr txBox="1">
            <a:spLocks noChangeArrowheads="1"/>
          </p:cNvSpPr>
          <p:nvPr/>
        </p:nvSpPr>
        <p:spPr bwMode="auto">
          <a:xfrm>
            <a:off x="419102" y="838200"/>
            <a:ext cx="8381999" cy="84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4400" b="0" i="0" u="none" strike="noStrike" cap="none" normalizeH="0" baseline="0" dirty="0">
                <a:ln>
                  <a:noFill/>
                </a:ln>
                <a:solidFill>
                  <a:srgbClr val="FFFFFF"/>
                </a:solidFill>
                <a:effectLst/>
                <a:latin typeface="Calibri" pitchFamily="34" charset="0"/>
                <a:cs typeface="Arial" pitchFamily="34" charset="0"/>
              </a:rPr>
              <a:t>Protect</a:t>
            </a:r>
            <a:r>
              <a:rPr kumimoji="0" lang="en-US" altLang="en-US" sz="4400" b="0" i="0" u="none" strike="noStrike" cap="none" normalizeH="0" dirty="0">
                <a:ln>
                  <a:noFill/>
                </a:ln>
                <a:solidFill>
                  <a:srgbClr val="FFFFFF"/>
                </a:solidFill>
                <a:effectLst/>
                <a:latin typeface="Calibri" pitchFamily="34" charset="0"/>
                <a:cs typeface="Arial" pitchFamily="34" charset="0"/>
              </a:rPr>
              <a:t> the next shift . . .</a:t>
            </a:r>
            <a:endParaRPr kumimoji="0" lang="en-US" altLang="en-US" sz="2400" b="0" i="0" u="none" strike="noStrike" cap="none" normalizeH="0" baseline="0" dirty="0">
              <a:ln>
                <a:noFill/>
              </a:ln>
              <a:solidFill>
                <a:schemeClr val="tx1"/>
              </a:solidFill>
              <a:effectLst/>
              <a:latin typeface="Arial" pitchFamily="34" charset="0"/>
              <a:cs typeface="Arial" pitchFamily="34" charset="0"/>
            </a:endParaRPr>
          </a:p>
        </p:txBody>
      </p:sp>
      <p:sp>
        <p:nvSpPr>
          <p:cNvPr id="2" name="TextBox 1"/>
          <p:cNvSpPr txBox="1"/>
          <p:nvPr/>
        </p:nvSpPr>
        <p:spPr>
          <a:xfrm>
            <a:off x="762001" y="1371600"/>
            <a:ext cx="7619999" cy="1446550"/>
          </a:xfrm>
          <a:prstGeom prst="rect">
            <a:avLst/>
          </a:prstGeom>
          <a:noFill/>
        </p:spPr>
        <p:txBody>
          <a:bodyPr wrap="square" rtlCol="0">
            <a:spAutoFit/>
          </a:bodyPr>
          <a:lstStyle/>
          <a:p>
            <a:r>
              <a:rPr lang="en-US" sz="8800" b="1" dirty="0">
                <a:latin typeface="Tahoma" panose="020B0604030504040204" pitchFamily="34" charset="0"/>
                <a:ea typeface="Tahoma" panose="020B0604030504040204" pitchFamily="34" charset="0"/>
                <a:cs typeface="Tahoma" panose="020B0604030504040204" pitchFamily="34" charset="0"/>
              </a:rPr>
              <a:t>QUESTIONS?</a:t>
            </a:r>
          </a:p>
        </p:txBody>
      </p:sp>
      <p:sp>
        <p:nvSpPr>
          <p:cNvPr id="3" name="TextBox 2"/>
          <p:cNvSpPr txBox="1"/>
          <p:nvPr/>
        </p:nvSpPr>
        <p:spPr>
          <a:xfrm>
            <a:off x="381001" y="4037034"/>
            <a:ext cx="4267199" cy="1869743"/>
          </a:xfrm>
          <a:prstGeom prst="rect">
            <a:avLst/>
          </a:prstGeom>
          <a:noFill/>
        </p:spPr>
        <p:txBody>
          <a:bodyPr wrap="square" rtlCol="0">
            <a:spAutoFit/>
          </a:bodyPr>
          <a:lstStyle/>
          <a:p>
            <a:r>
              <a:rPr lang="en-US" sz="1600" b="1" u="sng" dirty="0">
                <a:effectLst>
                  <a:outerShdw blurRad="50800" dist="38100" dir="2700000" algn="tl" rotWithShape="0">
                    <a:prstClr val="black">
                      <a:alpha val="40000"/>
                    </a:prstClr>
                  </a:outerShdw>
                </a:effectLst>
              </a:rPr>
              <a:t>International Association of Fire Chiefs</a:t>
            </a:r>
          </a:p>
          <a:p>
            <a:r>
              <a:rPr lang="en-US" sz="2400" b="1" cap="small" dirty="0">
                <a:effectLst>
                  <a:outerShdw blurRad="50800" dist="38100" dir="2700000" algn="tl" rotWithShape="0">
                    <a:prstClr val="black">
                      <a:alpha val="40000"/>
                    </a:prstClr>
                  </a:outerShdw>
                </a:effectLst>
              </a:rPr>
              <a:t>Firefighter Near Miss Program</a:t>
            </a:r>
          </a:p>
          <a:p>
            <a:endParaRPr lang="en-US" sz="900" b="1" dirty="0">
              <a:effectLst>
                <a:outerShdw blurRad="50800" dist="38100" dir="2700000" algn="tl" rotWithShape="0">
                  <a:prstClr val="black">
                    <a:alpha val="40000"/>
                  </a:prstClr>
                </a:outerShdw>
              </a:effectLst>
            </a:endParaRPr>
          </a:p>
          <a:p>
            <a:r>
              <a:rPr lang="en-US" sz="3200" b="1" dirty="0">
                <a:effectLst>
                  <a:outerShdw blurRad="50800" dist="38100" dir="2700000" algn="tl" rotWithShape="0">
                    <a:prstClr val="black">
                      <a:alpha val="40000"/>
                    </a:prstClr>
                  </a:outerShdw>
                </a:effectLst>
                <a:hlinkClick r:id="rId3"/>
              </a:rPr>
              <a:t>NearMiss@IAFC.org</a:t>
            </a:r>
            <a:r>
              <a:rPr lang="en-US" sz="3200" b="1" dirty="0">
                <a:effectLst>
                  <a:outerShdw blurRad="50800" dist="38100" dir="2700000" algn="tl" rotWithShape="0">
                    <a:prstClr val="black">
                      <a:alpha val="40000"/>
                    </a:prstClr>
                  </a:outerShdw>
                </a:effectLst>
              </a:rPr>
              <a:t> </a:t>
            </a:r>
          </a:p>
          <a:p>
            <a:endParaRPr lang="en-US" sz="1050" b="1" dirty="0">
              <a:effectLst>
                <a:outerShdw blurRad="50800" dist="38100" dir="2700000" algn="tl" rotWithShape="0">
                  <a:prstClr val="black">
                    <a:alpha val="40000"/>
                  </a:prstClr>
                </a:outerShdw>
              </a:effectLst>
            </a:endParaRPr>
          </a:p>
          <a:p>
            <a:r>
              <a:rPr lang="en-US" sz="2400" b="1" dirty="0">
                <a:effectLst>
                  <a:outerShdw blurRad="50800" dist="38100" dir="2700000" algn="tl" rotWithShape="0">
                    <a:prstClr val="black">
                      <a:alpha val="40000"/>
                    </a:prstClr>
                  </a:outerShdw>
                </a:effectLst>
                <a:hlinkClick r:id="rId4"/>
              </a:rPr>
              <a:t>www.FirefighterNearMiss.com</a:t>
            </a:r>
            <a:r>
              <a:rPr lang="en-US" sz="2400" b="1" dirty="0">
                <a:effectLst>
                  <a:outerShdw blurRad="50800" dist="38100" dir="2700000" algn="tl" rotWithShape="0">
                    <a:prstClr val="black">
                      <a:alpha val="40000"/>
                    </a:prstClr>
                  </a:outerShdw>
                </a:effectLst>
              </a:rPr>
              <a:t> </a:t>
            </a:r>
          </a:p>
        </p:txBody>
      </p:sp>
    </p:spTree>
    <p:extLst>
      <p:ext uri="{BB962C8B-B14F-4D97-AF65-F5344CB8AC3E}">
        <p14:creationId xmlns:p14="http://schemas.microsoft.com/office/powerpoint/2010/main" val="3929084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Situational Awareness</a:t>
            </a:r>
          </a:p>
        </p:txBody>
      </p:sp>
      <p:sp>
        <p:nvSpPr>
          <p:cNvPr id="3" name="Content Placeholder 2"/>
          <p:cNvSpPr>
            <a:spLocks noGrp="1"/>
          </p:cNvSpPr>
          <p:nvPr>
            <p:ph idx="1"/>
          </p:nvPr>
        </p:nvSpPr>
        <p:spPr>
          <a:xfrm>
            <a:off x="457200" y="1778977"/>
            <a:ext cx="8229600" cy="2362200"/>
          </a:xfrm>
        </p:spPr>
        <p:txBody>
          <a:bodyPr>
            <a:normAutofit fontScale="62500" lnSpcReduction="20000"/>
          </a:bodyPr>
          <a:lstStyle/>
          <a:p>
            <a:r>
              <a:rPr lang="en-US" dirty="0">
                <a:latin typeface="Tahoma" panose="020B0604030504040204" pitchFamily="34" charset="0"/>
                <a:ea typeface="Tahoma" panose="020B0604030504040204" pitchFamily="34" charset="0"/>
                <a:cs typeface="Tahoma" panose="020B0604030504040204" pitchFamily="34" charset="0"/>
              </a:rPr>
              <a:t>Situational Awareness (SA) is defined as being aware of how your actions can impact the overall operational goals and objectives during an incident, both during the time your actions will be occurring and in the proceeding future.</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Lack of situational awareness is consistently the highest contributing factor in Near-Miss Reports.</a:t>
            </a:r>
          </a:p>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838200" y="4343400"/>
            <a:ext cx="7984836" cy="1477328"/>
          </a:xfrm>
          <a:prstGeom prst="rect">
            <a:avLst/>
          </a:prstGeom>
        </p:spPr>
        <p:txBody>
          <a:bodyPr wrap="square">
            <a:spAutoFit/>
          </a:bodyPr>
          <a:lstStyle/>
          <a:p>
            <a:pPr algn="r"/>
            <a:r>
              <a:rPr lang="en-US" b="1" i="1" dirty="0">
                <a:solidFill>
                  <a:srgbClr val="C00000"/>
                </a:solidFill>
                <a:latin typeface="Times New Roman" pitchFamily="18" charset="0"/>
                <a:cs typeface="Times New Roman" pitchFamily="18" charset="0"/>
              </a:rPr>
              <a:t>“To the Incident commander, Fire Officer or firefighter, knowing what’s going on around you, and understanding the consequences is mission critical to incident stabilization and mitigation and profoundly crucial in terms of personnel safety.”</a:t>
            </a:r>
          </a:p>
          <a:p>
            <a:pPr algn="r"/>
            <a:r>
              <a:rPr lang="en-US" b="1" i="1" dirty="0">
                <a:latin typeface="Times New Roman" pitchFamily="18" charset="0"/>
                <a:cs typeface="Times New Roman" pitchFamily="18" charset="0"/>
              </a:rPr>
              <a:t>Christopher </a:t>
            </a:r>
            <a:r>
              <a:rPr lang="en-US" b="1" i="1" dirty="0" err="1">
                <a:latin typeface="Times New Roman" pitchFamily="18" charset="0"/>
                <a:cs typeface="Times New Roman" pitchFamily="18" charset="0"/>
              </a:rPr>
              <a:t>Naum</a:t>
            </a:r>
            <a:endParaRPr lang="en-US" b="1" i="1" dirty="0">
              <a:latin typeface="Times New Roman" pitchFamily="18" charset="0"/>
              <a:cs typeface="Times New Roman" pitchFamily="18" charset="0"/>
            </a:endParaRPr>
          </a:p>
          <a:p>
            <a:pPr algn="r"/>
            <a:r>
              <a:rPr lang="en-US" b="1" i="1" dirty="0">
                <a:latin typeface="Times New Roman" pitchFamily="18" charset="0"/>
                <a:cs typeface="Times New Roman" pitchFamily="18" charset="0"/>
              </a:rPr>
              <a:t>Buildingsonfire.com</a:t>
            </a:r>
          </a:p>
        </p:txBody>
      </p:sp>
    </p:spTree>
    <p:extLst>
      <p:ext uri="{BB962C8B-B14F-4D97-AF65-F5344CB8AC3E}">
        <p14:creationId xmlns:p14="http://schemas.microsoft.com/office/powerpoint/2010/main" val="1107621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1676400"/>
          </a:xfrm>
        </p:spPr>
        <p:txBody>
          <a:bodyPr>
            <a:normAutofit fontScale="90000"/>
          </a:bodyPr>
          <a:lstStyle/>
          <a:p>
            <a:r>
              <a:rPr lang="en-US" dirty="0">
                <a:latin typeface="Tahoma" panose="020B0604030504040204" pitchFamily="34" charset="0"/>
                <a:ea typeface="Tahoma" panose="020B0604030504040204" pitchFamily="34" charset="0"/>
                <a:cs typeface="Tahoma" panose="020B0604030504040204" pitchFamily="34" charset="0"/>
              </a:rPr>
              <a:t>Situational Awareness</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Near Miss </a:t>
            </a:r>
            <a:br>
              <a:rPr lang="en-US" dirty="0">
                <a:latin typeface="Tahoma" panose="020B0604030504040204" pitchFamily="34" charset="0"/>
                <a:ea typeface="Tahoma" panose="020B0604030504040204" pitchFamily="34" charset="0"/>
                <a:cs typeface="Tahoma" panose="020B0604030504040204" pitchFamily="34" charset="0"/>
              </a:rPr>
            </a:br>
            <a:r>
              <a:rPr lang="en-US" sz="3100" dirty="0">
                <a:hlinkClick r:id="rId2"/>
              </a:rPr>
              <a:t>Yesterdays lesson still relevant today</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533399" y="4038600"/>
            <a:ext cx="8229600" cy="2362200"/>
          </a:xfrm>
        </p:spPr>
        <p:txBody>
          <a:bodyPr>
            <a:normAutofit fontScale="92500" lnSpcReduction="10000"/>
          </a:bodyPr>
          <a:lstStyle/>
          <a:p>
            <a:pPr marL="0" lvl="0" indent="0">
              <a:spcBef>
                <a:spcPts val="0"/>
              </a:spcBef>
              <a:buNone/>
            </a:pPr>
            <a:r>
              <a:rPr lang="en-US" sz="1800" i="1" dirty="0">
                <a:solidFill>
                  <a:srgbClr val="C00000"/>
                </a:solidFill>
                <a:latin typeface="Tahoma" panose="020B0604030504040204" pitchFamily="34" charset="0"/>
                <a:ea typeface="Tahoma" panose="020B0604030504040204" pitchFamily="34" charset="0"/>
                <a:cs typeface="Tahoma" panose="020B0604030504040204" pitchFamily="34" charset="0"/>
              </a:rPr>
              <a:t>“We were the first engine on arrival at a structure fire with heavy smoke showing from a large commercial ordinary construction (brick and stick) structure…The commercial structure was vacant and boarded up…forced entry into the store front doors of the building and advanced a 1 3/4 </a:t>
            </a:r>
            <a:r>
              <a:rPr lang="en-US" sz="1800" i="1" dirty="0" err="1">
                <a:solidFill>
                  <a:srgbClr val="C00000"/>
                </a:solidFill>
                <a:latin typeface="Tahoma" panose="020B0604030504040204" pitchFamily="34" charset="0"/>
                <a:ea typeface="Tahoma" panose="020B0604030504040204" pitchFamily="34" charset="0"/>
                <a:cs typeface="Tahoma" panose="020B0604030504040204" pitchFamily="34" charset="0"/>
              </a:rPr>
              <a:t>handline</a:t>
            </a:r>
            <a:r>
              <a:rPr lang="en-US" sz="1800" i="1" dirty="0">
                <a:solidFill>
                  <a:srgbClr val="C00000"/>
                </a:solidFill>
                <a:latin typeface="Tahoma" panose="020B0604030504040204" pitchFamily="34" charset="0"/>
                <a:ea typeface="Tahoma" panose="020B0604030504040204" pitchFamily="34" charset="0"/>
                <a:cs typeface="Tahoma" panose="020B0604030504040204" pitchFamily="34" charset="0"/>
              </a:rPr>
              <a:t>…After advancing into the structure several feet with zero visibility another company on the scene pulled off the boards that sealed the front display windows of the vacant commercial occupancy. This provided the fire the oxygen it needed and fresh air to suddenly ignite the entire interior of the building with us inside…”</a:t>
            </a:r>
          </a:p>
          <a:p>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6986" y="2226268"/>
            <a:ext cx="2690028" cy="1793352"/>
          </a:xfrm>
          <a:prstGeom prst="rect">
            <a:avLst/>
          </a:prstGeom>
        </p:spPr>
      </p:pic>
    </p:spTree>
    <p:extLst>
      <p:ext uri="{BB962C8B-B14F-4D97-AF65-F5344CB8AC3E}">
        <p14:creationId xmlns:p14="http://schemas.microsoft.com/office/powerpoint/2010/main" val="1593487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Planning</a:t>
            </a:r>
          </a:p>
        </p:txBody>
      </p:sp>
      <p:sp>
        <p:nvSpPr>
          <p:cNvPr id="3" name="Content Placeholder 2"/>
          <p:cNvSpPr>
            <a:spLocks noGrp="1"/>
          </p:cNvSpPr>
          <p:nvPr>
            <p:ph idx="1"/>
          </p:nvPr>
        </p:nvSpPr>
        <p:spPr>
          <a:xfrm>
            <a:off x="457200" y="1905000"/>
            <a:ext cx="8229600" cy="4191000"/>
          </a:xfrm>
        </p:spPr>
        <p:txBody>
          <a:bodyPr>
            <a:normAutofit fontScale="70000" lnSpcReduction="20000"/>
          </a:bodyPr>
          <a:lstStyle/>
          <a:p>
            <a:r>
              <a:rPr lang="en-US" dirty="0">
                <a:latin typeface="Tahoma" panose="020B0604030504040204" pitchFamily="34" charset="0"/>
                <a:ea typeface="Tahoma" panose="020B0604030504040204" pitchFamily="34" charset="0"/>
                <a:cs typeface="Tahoma" panose="020B0604030504040204" pitchFamily="34" charset="0"/>
              </a:rPr>
              <a:t>Pre-plans allow members to understand and identify hazards at a location </a:t>
            </a:r>
            <a:r>
              <a:rPr lang="en-US" i="1" dirty="0">
                <a:latin typeface="Tahoma" panose="020B0604030504040204" pitchFamily="34" charset="0"/>
                <a:ea typeface="Tahoma" panose="020B0604030504040204" pitchFamily="34" charset="0"/>
                <a:cs typeface="Tahoma" panose="020B0604030504040204" pitchFamily="34" charset="0"/>
              </a:rPr>
              <a:t>before</a:t>
            </a:r>
            <a:r>
              <a:rPr lang="en-US" dirty="0">
                <a:latin typeface="Tahoma" panose="020B0604030504040204" pitchFamily="34" charset="0"/>
                <a:ea typeface="Tahoma" panose="020B0604030504040204" pitchFamily="34" charset="0"/>
                <a:cs typeface="Tahoma" panose="020B0604030504040204" pitchFamily="34" charset="0"/>
              </a:rPr>
              <a:t> they respond to an emergency.</a:t>
            </a:r>
          </a:p>
          <a:p>
            <a:pPr>
              <a:buNone/>
            </a:pPr>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Pre-plans need to be completed objectively, consistently and accurately.</a:t>
            </a:r>
          </a:p>
          <a:p>
            <a:pPr>
              <a:buNone/>
            </a:pPr>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Indexing of plans in an accessible database ensures easy access by all members.</a:t>
            </a:r>
          </a:p>
          <a:p>
            <a:pPr>
              <a:buNone/>
            </a:pPr>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An annual review of plans should be conducted for validity and reliability.</a:t>
            </a:r>
          </a:p>
        </p:txBody>
      </p:sp>
    </p:spTree>
    <p:extLst>
      <p:ext uri="{BB962C8B-B14F-4D97-AF65-F5344CB8AC3E}">
        <p14:creationId xmlns:p14="http://schemas.microsoft.com/office/powerpoint/2010/main" val="1906268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Planning</a:t>
            </a:r>
          </a:p>
        </p:txBody>
      </p:sp>
      <p:sp>
        <p:nvSpPr>
          <p:cNvPr id="3" name="Content Placeholder 2"/>
          <p:cNvSpPr>
            <a:spLocks noGrp="1"/>
          </p:cNvSpPr>
          <p:nvPr>
            <p:ph idx="1"/>
          </p:nvPr>
        </p:nvSpPr>
        <p:spPr/>
        <p:txBody>
          <a:bodyPr>
            <a:normAutofit fontScale="77500" lnSpcReduction="20000"/>
          </a:bodyPr>
          <a:lstStyle/>
          <a:p>
            <a:r>
              <a:rPr lang="en-US" dirty="0">
                <a:latin typeface="Tahoma" panose="020B0604030504040204" pitchFamily="34" charset="0"/>
                <a:ea typeface="Tahoma" panose="020B0604030504040204" pitchFamily="34" charset="0"/>
                <a:cs typeface="Tahoma" panose="020B0604030504040204" pitchFamily="34" charset="0"/>
              </a:rPr>
              <a:t>Pre-planning is the process of gathering and recording information that could be critical for emergency personnel on an incident involving a specific occupancy.</a:t>
            </a:r>
          </a:p>
          <a:p>
            <a:pPr>
              <a:buNone/>
            </a:pPr>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Pre-plans can assist in hazard assessment and hazard identification improving safety and wellness for firefighters.</a:t>
            </a:r>
          </a:p>
          <a:p>
            <a:pPr>
              <a:buNone/>
            </a:pPr>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A thorough pre-plan process can greatly reduce the risk of injury and/or death to firefighters. </a:t>
            </a:r>
          </a:p>
        </p:txBody>
      </p:sp>
    </p:spTree>
    <p:extLst>
      <p:ext uri="{BB962C8B-B14F-4D97-AF65-F5344CB8AC3E}">
        <p14:creationId xmlns:p14="http://schemas.microsoft.com/office/powerpoint/2010/main" val="2861368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ahoma" panose="020B0604030504040204" pitchFamily="34" charset="0"/>
                <a:ea typeface="Tahoma" panose="020B0604030504040204" pitchFamily="34" charset="0"/>
                <a:cs typeface="Tahoma" panose="020B0604030504040204" pitchFamily="34" charset="0"/>
              </a:rPr>
              <a:t>Planning Near-Miss</a:t>
            </a:r>
            <a:br>
              <a:rPr lang="en-US" dirty="0">
                <a:latin typeface="Tahoma" panose="020B0604030504040204" pitchFamily="34" charset="0"/>
                <a:ea typeface="Tahoma" panose="020B0604030504040204" pitchFamily="34" charset="0"/>
                <a:cs typeface="Tahoma" panose="020B0604030504040204" pitchFamily="34" charset="0"/>
              </a:rPr>
            </a:br>
            <a:r>
              <a:rPr lang="en-US" sz="3100" dirty="0">
                <a:hlinkClick r:id="rId2"/>
              </a:rPr>
              <a:t>Firefighter falls thru skylight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457200" y="4267200"/>
            <a:ext cx="8382000" cy="1905000"/>
          </a:xfrm>
        </p:spPr>
        <p:txBody>
          <a:bodyPr>
            <a:normAutofit fontScale="92500"/>
          </a:bodyPr>
          <a:lstStyle/>
          <a:p>
            <a:pPr marL="0" indent="0">
              <a:buNone/>
            </a:pPr>
            <a:r>
              <a:rPr lang="en-US" sz="2000" i="1" dirty="0">
                <a:solidFill>
                  <a:srgbClr val="C00000"/>
                </a:solidFill>
                <a:latin typeface="Tahoma" panose="020B0604030504040204" pitchFamily="34" charset="0"/>
                <a:ea typeface="Tahoma" panose="020B0604030504040204" pitchFamily="34" charset="0"/>
                <a:cs typeface="Tahoma" panose="020B0604030504040204" pitchFamily="34" charset="0"/>
              </a:rPr>
              <a:t>“…After reviewing the incident and looking at some of the other buildings in the complex, it appeared that I actually fell through a 2ft x 4ft skylight/atrium …I fell through a hole that I did not know was there and could not see.  It might have been prevented with better knowledge of pre-plans.  I have been responding to this complex for 10 years and never noticed the small atriums.”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7500" y="1638768"/>
            <a:ext cx="3581400" cy="2616660"/>
          </a:xfrm>
          <a:prstGeom prst="rect">
            <a:avLst/>
          </a:prstGeom>
        </p:spPr>
      </p:pic>
    </p:spTree>
    <p:extLst>
      <p:ext uri="{BB962C8B-B14F-4D97-AF65-F5344CB8AC3E}">
        <p14:creationId xmlns:p14="http://schemas.microsoft.com/office/powerpoint/2010/main" val="1357007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Size-Up</a:t>
            </a:r>
          </a:p>
        </p:txBody>
      </p:sp>
      <p:sp>
        <p:nvSpPr>
          <p:cNvPr id="3" name="Content Placeholder 2"/>
          <p:cNvSpPr>
            <a:spLocks noGrp="1"/>
          </p:cNvSpPr>
          <p:nvPr>
            <p:ph idx="1"/>
          </p:nvPr>
        </p:nvSpPr>
        <p:spPr/>
        <p:txBody>
          <a:bodyPr>
            <a:normAutofit fontScale="70000" lnSpcReduction="20000"/>
          </a:bodyPr>
          <a:lstStyle/>
          <a:p>
            <a:r>
              <a:rPr lang="en-US" dirty="0">
                <a:latin typeface="Tahoma" panose="020B0604030504040204" pitchFamily="34" charset="0"/>
                <a:ea typeface="Tahoma" panose="020B0604030504040204" pitchFamily="34" charset="0"/>
                <a:cs typeface="Tahoma" panose="020B0604030504040204" pitchFamily="34" charset="0"/>
              </a:rPr>
              <a:t>An incident size-up is a critical step that needs to be conducted upon the arrival of units and continually throughout an incident.</a:t>
            </a:r>
          </a:p>
          <a:p>
            <a:pPr>
              <a:buNone/>
            </a:pPr>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Information such as, but not limited to, exposures, hazards, volume of fire, location of victims, and general layout of the structure can greatly increase operational efficiency and safety.</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All members of a crew should conduct their own size-up and relay information that they think is critical to maintaining safety on the fire ground at all times.</a:t>
            </a:r>
          </a:p>
        </p:txBody>
      </p:sp>
    </p:spTree>
    <p:extLst>
      <p:ext uri="{BB962C8B-B14F-4D97-AF65-F5344CB8AC3E}">
        <p14:creationId xmlns:p14="http://schemas.microsoft.com/office/powerpoint/2010/main" val="213520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ahoma" panose="020B0604030504040204" pitchFamily="34" charset="0"/>
                <a:ea typeface="Tahoma" panose="020B0604030504040204" pitchFamily="34" charset="0"/>
                <a:cs typeface="Tahoma" panose="020B0604030504040204" pitchFamily="34" charset="0"/>
              </a:rPr>
              <a:t> Size-Up Near Miss </a:t>
            </a:r>
            <a:br>
              <a:rPr lang="en-US" dirty="0">
                <a:latin typeface="Tahoma" panose="020B0604030504040204" pitchFamily="34" charset="0"/>
                <a:ea typeface="Tahoma" panose="020B0604030504040204" pitchFamily="34" charset="0"/>
                <a:cs typeface="Tahoma" panose="020B0604030504040204" pitchFamily="34" charset="0"/>
              </a:rPr>
            </a:br>
            <a:r>
              <a:rPr lang="en-US" sz="3100" dirty="0">
                <a:hlinkClick r:id="rId2"/>
              </a:rPr>
              <a:t>Engine crew flanked by hidden fire</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489857" y="4495800"/>
            <a:ext cx="8229600" cy="1676400"/>
          </a:xfrm>
        </p:spPr>
        <p:txBody>
          <a:bodyPr>
            <a:normAutofit fontScale="55000" lnSpcReduction="20000"/>
          </a:bodyPr>
          <a:lstStyle/>
          <a:p>
            <a:pPr marL="0" indent="0">
              <a:buNone/>
            </a:pPr>
            <a:r>
              <a:rPr lang="en-US" i="1" dirty="0">
                <a:solidFill>
                  <a:srgbClr val="C00000"/>
                </a:solidFill>
                <a:latin typeface="Tahoma" panose="020B0604030504040204" pitchFamily="34" charset="0"/>
                <a:ea typeface="Tahoma" panose="020B0604030504040204" pitchFamily="34" charset="0"/>
                <a:cs typeface="Tahoma" panose="020B0604030504040204" pitchFamily="34" charset="0"/>
              </a:rPr>
              <a:t>“The first engine crew was advancing on the fire when a false wall behind them burnt through…A proper size-up was never completed by all companies working on the scene.  The back-up line that the second engine pulled was a 1 ¾” and did not match the initial 2 ½” attack line.  The first engine should have realized what the conditions were and that they were rapidly deteriorating before advancing as far as they did.”</a:t>
            </a:r>
          </a:p>
          <a:p>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4"/>
          <p:cNvPicPr>
            <a:picLocks noChangeAspect="1" noChangeArrowheads="1"/>
          </p:cNvPicPr>
          <p:nvPr/>
        </p:nvPicPr>
        <p:blipFill>
          <a:blip r:embed="rId3" cstate="print"/>
          <a:stretch>
            <a:fillRect/>
          </a:stretch>
        </p:blipFill>
        <p:spPr bwMode="auto">
          <a:xfrm>
            <a:off x="2819400" y="1905000"/>
            <a:ext cx="3505200" cy="2336800"/>
          </a:xfrm>
          <a:prstGeom prst="rect">
            <a:avLst/>
          </a:prstGeom>
          <a:noFill/>
          <a:ln w="9525">
            <a:noFill/>
            <a:miter lim="800000"/>
            <a:headEnd/>
            <a:tailEnd/>
          </a:ln>
        </p:spPr>
      </p:pic>
    </p:spTree>
    <p:extLst>
      <p:ext uri="{BB962C8B-B14F-4D97-AF65-F5344CB8AC3E}">
        <p14:creationId xmlns:p14="http://schemas.microsoft.com/office/powerpoint/2010/main" val="39425291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C96FB94982C540A1D518E3131F4BE4" ma:contentTypeVersion="8" ma:contentTypeDescription="Create a new document." ma:contentTypeScope="" ma:versionID="fd5b542dc09924980b999acf3fc6ac13">
  <xsd:schema xmlns:xsd="http://www.w3.org/2001/XMLSchema" xmlns:xs="http://www.w3.org/2001/XMLSchema" xmlns:p="http://schemas.microsoft.com/office/2006/metadata/properties" xmlns:ns1="http://schemas.microsoft.com/sharepoint/v3" xmlns:ns2="180a32fd-07ef-4645-8556-8b51a3151d1d" xmlns:ns3="http://schemas.microsoft.com/sharepoint/v4" xmlns:ns4="d2bc7c30-ebd7-4873-917a-93615a6814a0" targetNamespace="http://schemas.microsoft.com/office/2006/metadata/properties" ma:root="true" ma:fieldsID="eae5d281d4d109e4cb5cf5139ba45eb5" ns1:_="" ns2:_="" ns3:_="" ns4:_="">
    <xsd:import namespace="http://schemas.microsoft.com/sharepoint/v3"/>
    <xsd:import namespace="180a32fd-07ef-4645-8556-8b51a3151d1d"/>
    <xsd:import namespace="http://schemas.microsoft.com/sharepoint/v4"/>
    <xsd:import namespace="d2bc7c30-ebd7-4873-917a-93615a6814a0"/>
    <xsd:element name="properties">
      <xsd:complexType>
        <xsd:sequence>
          <xsd:element name="documentManagement">
            <xsd:complexType>
              <xsd:all>
                <xsd:element ref="ns2:SharedWithUsers" minOccurs="0"/>
                <xsd:element ref="ns2:SharedWithDetails" minOccurs="0"/>
                <xsd:element ref="ns1:_vti_ItemHoldRecordStatus" minOccurs="0"/>
                <xsd:element ref="ns3:IconOverlay" minOccurs="0"/>
                <xsd:element ref="ns2:LastSharedByUser" minOccurs="0"/>
                <xsd:element ref="ns2:LastSharedByTime"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HoldRecordStatus" ma:index="10"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80a32fd-07ef-4645-8556-8b51a3151d1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bc7c30-ebd7-4873-917a-93615a6814a0"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F6C69E-490D-40FF-887B-6D94BD3648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80a32fd-07ef-4645-8556-8b51a3151d1d"/>
    <ds:schemaRef ds:uri="http://schemas.microsoft.com/sharepoint/v4"/>
    <ds:schemaRef ds:uri="d2bc7c30-ebd7-4873-917a-93615a6814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121678-7379-4E98-B0DD-26BBFD6E7590}">
  <ds:schemaRefs>
    <ds:schemaRef ds:uri="http://www.w3.org/XML/1998/namespace"/>
    <ds:schemaRef ds:uri="http://schemas.microsoft.com/office/infopath/2007/PartnerControls"/>
    <ds:schemaRef ds:uri="http://schemas.microsoft.com/sharepoint/v3"/>
    <ds:schemaRef ds:uri="http://schemas.microsoft.com/office/2006/documentManagement/types"/>
    <ds:schemaRef ds:uri="http://purl.org/dc/elements/1.1/"/>
    <ds:schemaRef ds:uri="http://schemas.openxmlformats.org/package/2006/metadata/core-properties"/>
    <ds:schemaRef ds:uri="http://purl.org/dc/dcmitype/"/>
    <ds:schemaRef ds:uri="d2bc7c30-ebd7-4873-917a-93615a6814a0"/>
    <ds:schemaRef ds:uri="http://schemas.microsoft.com/sharepoint/v4"/>
    <ds:schemaRef ds:uri="180a32fd-07ef-4645-8556-8b51a3151d1d"/>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94A9CBC7-C716-42DF-98BF-B86BC8F4B8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7586</TotalTime>
  <Words>1293</Words>
  <Application>Microsoft Office PowerPoint</Application>
  <PresentationFormat>On-screen Show (4:3)</PresentationFormat>
  <Paragraphs>103</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Preventing the Mayday</vt:lpstr>
      <vt:lpstr>Situational Awareness</vt:lpstr>
      <vt:lpstr>Situational Awareness Near Miss  Yesterdays lesson still relevant today</vt:lpstr>
      <vt:lpstr>Planning</vt:lpstr>
      <vt:lpstr>Planning</vt:lpstr>
      <vt:lpstr>Planning Near-Miss Firefighter falls thru skylight</vt:lpstr>
      <vt:lpstr>Size-Up</vt:lpstr>
      <vt:lpstr> Size-Up Near Miss  Engine crew flanked by hidden fire</vt:lpstr>
      <vt:lpstr>Air Management</vt:lpstr>
      <vt:lpstr>Air Management Near Miss Captain remains within structure after low air alarm is sounded</vt:lpstr>
      <vt:lpstr>Fitness for Survival</vt:lpstr>
      <vt:lpstr>Fitness for survival</vt:lpstr>
      <vt:lpstr>Fitness for Survival Near-Miss Incident Commander of an apartment fire suffers heart attack</vt:lpstr>
      <vt:lpstr>Defensive Operations</vt:lpstr>
      <vt:lpstr>Defensive Operations Fire in church traps several firefighters. Multiple maydays called</vt:lpstr>
      <vt:lpstr>Activity</vt:lpstr>
      <vt:lpstr>Near-Miss Report Fire in church traps several firefighters. Multiple maydays called</vt:lpstr>
      <vt:lpstr>Near-Miss Report Fire in church traps several firefighters. Multiple maydays called</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Can Go Here</dc:title>
  <dc:creator>Jason Nauman</dc:creator>
  <cp:lastModifiedBy>Kimberly Quiros</cp:lastModifiedBy>
  <cp:revision>175</cp:revision>
  <dcterms:created xsi:type="dcterms:W3CDTF">2011-11-07T18:48:38Z</dcterms:created>
  <dcterms:modified xsi:type="dcterms:W3CDTF">2017-06-01T15:31:50Z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0x0101006FC96FB94982C540A1D518E3131F4BE4</vt:lpwstr>
  </property>
</Properties>
</file>